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fr-F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fr-FR"/>
          </a:p>
        </p:txBody>
      </p:sp>
      <p:sp>
        <p:nvSpPr>
          <p:cNvPr id="4" name="3 Marcador de fecha"/>
          <p:cNvSpPr>
            <a:spLocks noGrp="1"/>
          </p:cNvSpPr>
          <p:nvPr>
            <p:ph type="dt" sz="half" idx="10"/>
          </p:nvPr>
        </p:nvSpPr>
        <p:spPr/>
        <p:txBody>
          <a:bodyPr/>
          <a:lstStyle/>
          <a:p>
            <a:fld id="{085EBC5E-B400-457C-8731-501CCFAE2B6C}" type="datetimeFigureOut">
              <a:rPr lang="fr-FR" smtClean="0"/>
              <a:pPr/>
              <a:t>12/02/2019</a:t>
            </a:fld>
            <a:endParaRPr lang="fr-FR"/>
          </a:p>
        </p:txBody>
      </p:sp>
      <p:sp>
        <p:nvSpPr>
          <p:cNvPr id="5" name="4 Marcador de pie de página"/>
          <p:cNvSpPr>
            <a:spLocks noGrp="1"/>
          </p:cNvSpPr>
          <p:nvPr>
            <p:ph type="ftr" sz="quarter" idx="11"/>
          </p:nvPr>
        </p:nvSpPr>
        <p:spPr/>
        <p:txBody>
          <a:bodyPr/>
          <a:lstStyle/>
          <a:p>
            <a:endParaRPr lang="fr-FR"/>
          </a:p>
        </p:txBody>
      </p:sp>
      <p:sp>
        <p:nvSpPr>
          <p:cNvPr id="6" name="5 Marcador de número de diapositiva"/>
          <p:cNvSpPr>
            <a:spLocks noGrp="1"/>
          </p:cNvSpPr>
          <p:nvPr>
            <p:ph type="sldNum" sz="quarter" idx="12"/>
          </p:nvPr>
        </p:nvSpPr>
        <p:spPr/>
        <p:txBody>
          <a:bodyPr/>
          <a:lstStyle/>
          <a:p>
            <a:fld id="{A14608CA-07A4-4674-8159-CB6097505C7D}" type="slidenum">
              <a:rPr lang="fr-FR" smtClean="0"/>
              <a:pPr/>
              <a:t>‹Nº›</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fr-F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fr-FR"/>
          </a:p>
        </p:txBody>
      </p:sp>
      <p:sp>
        <p:nvSpPr>
          <p:cNvPr id="4" name="3 Marcador de fecha"/>
          <p:cNvSpPr>
            <a:spLocks noGrp="1"/>
          </p:cNvSpPr>
          <p:nvPr>
            <p:ph type="dt" sz="half" idx="10"/>
          </p:nvPr>
        </p:nvSpPr>
        <p:spPr/>
        <p:txBody>
          <a:bodyPr/>
          <a:lstStyle/>
          <a:p>
            <a:fld id="{085EBC5E-B400-457C-8731-501CCFAE2B6C}" type="datetimeFigureOut">
              <a:rPr lang="fr-FR" smtClean="0"/>
              <a:pPr/>
              <a:t>12/02/2019</a:t>
            </a:fld>
            <a:endParaRPr lang="fr-FR"/>
          </a:p>
        </p:txBody>
      </p:sp>
      <p:sp>
        <p:nvSpPr>
          <p:cNvPr id="5" name="4 Marcador de pie de página"/>
          <p:cNvSpPr>
            <a:spLocks noGrp="1"/>
          </p:cNvSpPr>
          <p:nvPr>
            <p:ph type="ftr" sz="quarter" idx="11"/>
          </p:nvPr>
        </p:nvSpPr>
        <p:spPr/>
        <p:txBody>
          <a:bodyPr/>
          <a:lstStyle/>
          <a:p>
            <a:endParaRPr lang="fr-FR"/>
          </a:p>
        </p:txBody>
      </p:sp>
      <p:sp>
        <p:nvSpPr>
          <p:cNvPr id="6" name="5 Marcador de número de diapositiva"/>
          <p:cNvSpPr>
            <a:spLocks noGrp="1"/>
          </p:cNvSpPr>
          <p:nvPr>
            <p:ph type="sldNum" sz="quarter" idx="12"/>
          </p:nvPr>
        </p:nvSpPr>
        <p:spPr/>
        <p:txBody>
          <a:bodyPr/>
          <a:lstStyle/>
          <a:p>
            <a:fld id="{A14608CA-07A4-4674-8159-CB6097505C7D}" type="slidenum">
              <a:rPr lang="fr-FR" smtClean="0"/>
              <a:pPr/>
              <a:t>‹Nº›</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fr-F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fr-FR"/>
          </a:p>
        </p:txBody>
      </p:sp>
      <p:sp>
        <p:nvSpPr>
          <p:cNvPr id="4" name="3 Marcador de fecha"/>
          <p:cNvSpPr>
            <a:spLocks noGrp="1"/>
          </p:cNvSpPr>
          <p:nvPr>
            <p:ph type="dt" sz="half" idx="10"/>
          </p:nvPr>
        </p:nvSpPr>
        <p:spPr/>
        <p:txBody>
          <a:bodyPr/>
          <a:lstStyle/>
          <a:p>
            <a:fld id="{085EBC5E-B400-457C-8731-501CCFAE2B6C}" type="datetimeFigureOut">
              <a:rPr lang="fr-FR" smtClean="0"/>
              <a:pPr/>
              <a:t>12/02/2019</a:t>
            </a:fld>
            <a:endParaRPr lang="fr-FR"/>
          </a:p>
        </p:txBody>
      </p:sp>
      <p:sp>
        <p:nvSpPr>
          <p:cNvPr id="5" name="4 Marcador de pie de página"/>
          <p:cNvSpPr>
            <a:spLocks noGrp="1"/>
          </p:cNvSpPr>
          <p:nvPr>
            <p:ph type="ftr" sz="quarter" idx="11"/>
          </p:nvPr>
        </p:nvSpPr>
        <p:spPr/>
        <p:txBody>
          <a:bodyPr/>
          <a:lstStyle/>
          <a:p>
            <a:endParaRPr lang="fr-FR"/>
          </a:p>
        </p:txBody>
      </p:sp>
      <p:sp>
        <p:nvSpPr>
          <p:cNvPr id="6" name="5 Marcador de número de diapositiva"/>
          <p:cNvSpPr>
            <a:spLocks noGrp="1"/>
          </p:cNvSpPr>
          <p:nvPr>
            <p:ph type="sldNum" sz="quarter" idx="12"/>
          </p:nvPr>
        </p:nvSpPr>
        <p:spPr/>
        <p:txBody>
          <a:bodyPr/>
          <a:lstStyle/>
          <a:p>
            <a:fld id="{A14608CA-07A4-4674-8159-CB6097505C7D}" type="slidenum">
              <a:rPr lang="fr-FR" smtClean="0"/>
              <a:pPr/>
              <a:t>‹Nº›</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fr-F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fr-FR"/>
          </a:p>
        </p:txBody>
      </p:sp>
      <p:sp>
        <p:nvSpPr>
          <p:cNvPr id="4" name="3 Marcador de fecha"/>
          <p:cNvSpPr>
            <a:spLocks noGrp="1"/>
          </p:cNvSpPr>
          <p:nvPr>
            <p:ph type="dt" sz="half" idx="10"/>
          </p:nvPr>
        </p:nvSpPr>
        <p:spPr/>
        <p:txBody>
          <a:bodyPr/>
          <a:lstStyle/>
          <a:p>
            <a:fld id="{085EBC5E-B400-457C-8731-501CCFAE2B6C}" type="datetimeFigureOut">
              <a:rPr lang="fr-FR" smtClean="0"/>
              <a:pPr/>
              <a:t>12/02/2019</a:t>
            </a:fld>
            <a:endParaRPr lang="fr-FR"/>
          </a:p>
        </p:txBody>
      </p:sp>
      <p:sp>
        <p:nvSpPr>
          <p:cNvPr id="5" name="4 Marcador de pie de página"/>
          <p:cNvSpPr>
            <a:spLocks noGrp="1"/>
          </p:cNvSpPr>
          <p:nvPr>
            <p:ph type="ftr" sz="quarter" idx="11"/>
          </p:nvPr>
        </p:nvSpPr>
        <p:spPr/>
        <p:txBody>
          <a:bodyPr/>
          <a:lstStyle/>
          <a:p>
            <a:endParaRPr lang="fr-FR"/>
          </a:p>
        </p:txBody>
      </p:sp>
      <p:sp>
        <p:nvSpPr>
          <p:cNvPr id="6" name="5 Marcador de número de diapositiva"/>
          <p:cNvSpPr>
            <a:spLocks noGrp="1"/>
          </p:cNvSpPr>
          <p:nvPr>
            <p:ph type="sldNum" sz="quarter" idx="12"/>
          </p:nvPr>
        </p:nvSpPr>
        <p:spPr/>
        <p:txBody>
          <a:bodyPr/>
          <a:lstStyle/>
          <a:p>
            <a:fld id="{A14608CA-07A4-4674-8159-CB6097505C7D}" type="slidenum">
              <a:rPr lang="fr-FR" smtClean="0"/>
              <a:pPr/>
              <a:t>‹Nº›</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fr-F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085EBC5E-B400-457C-8731-501CCFAE2B6C}" type="datetimeFigureOut">
              <a:rPr lang="fr-FR" smtClean="0"/>
              <a:pPr/>
              <a:t>12/02/2019</a:t>
            </a:fld>
            <a:endParaRPr lang="fr-FR"/>
          </a:p>
        </p:txBody>
      </p:sp>
      <p:sp>
        <p:nvSpPr>
          <p:cNvPr id="5" name="4 Marcador de pie de página"/>
          <p:cNvSpPr>
            <a:spLocks noGrp="1"/>
          </p:cNvSpPr>
          <p:nvPr>
            <p:ph type="ftr" sz="quarter" idx="11"/>
          </p:nvPr>
        </p:nvSpPr>
        <p:spPr/>
        <p:txBody>
          <a:bodyPr/>
          <a:lstStyle/>
          <a:p>
            <a:endParaRPr lang="fr-FR"/>
          </a:p>
        </p:txBody>
      </p:sp>
      <p:sp>
        <p:nvSpPr>
          <p:cNvPr id="6" name="5 Marcador de número de diapositiva"/>
          <p:cNvSpPr>
            <a:spLocks noGrp="1"/>
          </p:cNvSpPr>
          <p:nvPr>
            <p:ph type="sldNum" sz="quarter" idx="12"/>
          </p:nvPr>
        </p:nvSpPr>
        <p:spPr/>
        <p:txBody>
          <a:bodyPr/>
          <a:lstStyle/>
          <a:p>
            <a:fld id="{A14608CA-07A4-4674-8159-CB6097505C7D}" type="slidenum">
              <a:rPr lang="fr-FR" smtClean="0"/>
              <a:pPr/>
              <a:t>‹Nº›</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fr-F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fr-F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fr-FR"/>
          </a:p>
        </p:txBody>
      </p:sp>
      <p:sp>
        <p:nvSpPr>
          <p:cNvPr id="5" name="4 Marcador de fecha"/>
          <p:cNvSpPr>
            <a:spLocks noGrp="1"/>
          </p:cNvSpPr>
          <p:nvPr>
            <p:ph type="dt" sz="half" idx="10"/>
          </p:nvPr>
        </p:nvSpPr>
        <p:spPr/>
        <p:txBody>
          <a:bodyPr/>
          <a:lstStyle/>
          <a:p>
            <a:fld id="{085EBC5E-B400-457C-8731-501CCFAE2B6C}" type="datetimeFigureOut">
              <a:rPr lang="fr-FR" smtClean="0"/>
              <a:pPr/>
              <a:t>12/02/2019</a:t>
            </a:fld>
            <a:endParaRPr lang="fr-FR"/>
          </a:p>
        </p:txBody>
      </p:sp>
      <p:sp>
        <p:nvSpPr>
          <p:cNvPr id="6" name="5 Marcador de pie de página"/>
          <p:cNvSpPr>
            <a:spLocks noGrp="1"/>
          </p:cNvSpPr>
          <p:nvPr>
            <p:ph type="ftr" sz="quarter" idx="11"/>
          </p:nvPr>
        </p:nvSpPr>
        <p:spPr/>
        <p:txBody>
          <a:bodyPr/>
          <a:lstStyle/>
          <a:p>
            <a:endParaRPr lang="fr-FR"/>
          </a:p>
        </p:txBody>
      </p:sp>
      <p:sp>
        <p:nvSpPr>
          <p:cNvPr id="7" name="6 Marcador de número de diapositiva"/>
          <p:cNvSpPr>
            <a:spLocks noGrp="1"/>
          </p:cNvSpPr>
          <p:nvPr>
            <p:ph type="sldNum" sz="quarter" idx="12"/>
          </p:nvPr>
        </p:nvSpPr>
        <p:spPr/>
        <p:txBody>
          <a:bodyPr/>
          <a:lstStyle/>
          <a:p>
            <a:fld id="{A14608CA-07A4-4674-8159-CB6097505C7D}" type="slidenum">
              <a:rPr lang="fr-FR" smtClean="0"/>
              <a:pPr/>
              <a:t>‹Nº›</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fr-F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fr-F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fr-FR"/>
          </a:p>
        </p:txBody>
      </p:sp>
      <p:sp>
        <p:nvSpPr>
          <p:cNvPr id="7" name="6 Marcador de fecha"/>
          <p:cNvSpPr>
            <a:spLocks noGrp="1"/>
          </p:cNvSpPr>
          <p:nvPr>
            <p:ph type="dt" sz="half" idx="10"/>
          </p:nvPr>
        </p:nvSpPr>
        <p:spPr/>
        <p:txBody>
          <a:bodyPr/>
          <a:lstStyle/>
          <a:p>
            <a:fld id="{085EBC5E-B400-457C-8731-501CCFAE2B6C}" type="datetimeFigureOut">
              <a:rPr lang="fr-FR" smtClean="0"/>
              <a:pPr/>
              <a:t>12/02/2019</a:t>
            </a:fld>
            <a:endParaRPr lang="fr-FR"/>
          </a:p>
        </p:txBody>
      </p:sp>
      <p:sp>
        <p:nvSpPr>
          <p:cNvPr id="8" name="7 Marcador de pie de página"/>
          <p:cNvSpPr>
            <a:spLocks noGrp="1"/>
          </p:cNvSpPr>
          <p:nvPr>
            <p:ph type="ftr" sz="quarter" idx="11"/>
          </p:nvPr>
        </p:nvSpPr>
        <p:spPr/>
        <p:txBody>
          <a:bodyPr/>
          <a:lstStyle/>
          <a:p>
            <a:endParaRPr lang="fr-FR"/>
          </a:p>
        </p:txBody>
      </p:sp>
      <p:sp>
        <p:nvSpPr>
          <p:cNvPr id="9" name="8 Marcador de número de diapositiva"/>
          <p:cNvSpPr>
            <a:spLocks noGrp="1"/>
          </p:cNvSpPr>
          <p:nvPr>
            <p:ph type="sldNum" sz="quarter" idx="12"/>
          </p:nvPr>
        </p:nvSpPr>
        <p:spPr/>
        <p:txBody>
          <a:bodyPr/>
          <a:lstStyle/>
          <a:p>
            <a:fld id="{A14608CA-07A4-4674-8159-CB6097505C7D}" type="slidenum">
              <a:rPr lang="fr-FR" smtClean="0"/>
              <a:pPr/>
              <a:t>‹Nº›</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fr-FR"/>
          </a:p>
        </p:txBody>
      </p:sp>
      <p:sp>
        <p:nvSpPr>
          <p:cNvPr id="3" name="2 Marcador de fecha"/>
          <p:cNvSpPr>
            <a:spLocks noGrp="1"/>
          </p:cNvSpPr>
          <p:nvPr>
            <p:ph type="dt" sz="half" idx="10"/>
          </p:nvPr>
        </p:nvSpPr>
        <p:spPr/>
        <p:txBody>
          <a:bodyPr/>
          <a:lstStyle/>
          <a:p>
            <a:fld id="{085EBC5E-B400-457C-8731-501CCFAE2B6C}" type="datetimeFigureOut">
              <a:rPr lang="fr-FR" smtClean="0"/>
              <a:pPr/>
              <a:t>12/02/2019</a:t>
            </a:fld>
            <a:endParaRPr lang="fr-FR"/>
          </a:p>
        </p:txBody>
      </p:sp>
      <p:sp>
        <p:nvSpPr>
          <p:cNvPr id="4" name="3 Marcador de pie de página"/>
          <p:cNvSpPr>
            <a:spLocks noGrp="1"/>
          </p:cNvSpPr>
          <p:nvPr>
            <p:ph type="ftr" sz="quarter" idx="11"/>
          </p:nvPr>
        </p:nvSpPr>
        <p:spPr/>
        <p:txBody>
          <a:bodyPr/>
          <a:lstStyle/>
          <a:p>
            <a:endParaRPr lang="fr-FR"/>
          </a:p>
        </p:txBody>
      </p:sp>
      <p:sp>
        <p:nvSpPr>
          <p:cNvPr id="5" name="4 Marcador de número de diapositiva"/>
          <p:cNvSpPr>
            <a:spLocks noGrp="1"/>
          </p:cNvSpPr>
          <p:nvPr>
            <p:ph type="sldNum" sz="quarter" idx="12"/>
          </p:nvPr>
        </p:nvSpPr>
        <p:spPr/>
        <p:txBody>
          <a:bodyPr/>
          <a:lstStyle/>
          <a:p>
            <a:fld id="{A14608CA-07A4-4674-8159-CB6097505C7D}" type="slidenum">
              <a:rPr lang="fr-FR" smtClean="0"/>
              <a:pPr/>
              <a:t>‹Nº›</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85EBC5E-B400-457C-8731-501CCFAE2B6C}" type="datetimeFigureOut">
              <a:rPr lang="fr-FR" smtClean="0"/>
              <a:pPr/>
              <a:t>12/02/2019</a:t>
            </a:fld>
            <a:endParaRPr lang="fr-FR"/>
          </a:p>
        </p:txBody>
      </p:sp>
      <p:sp>
        <p:nvSpPr>
          <p:cNvPr id="3" name="2 Marcador de pie de página"/>
          <p:cNvSpPr>
            <a:spLocks noGrp="1"/>
          </p:cNvSpPr>
          <p:nvPr>
            <p:ph type="ftr" sz="quarter" idx="11"/>
          </p:nvPr>
        </p:nvSpPr>
        <p:spPr/>
        <p:txBody>
          <a:bodyPr/>
          <a:lstStyle/>
          <a:p>
            <a:endParaRPr lang="fr-FR"/>
          </a:p>
        </p:txBody>
      </p:sp>
      <p:sp>
        <p:nvSpPr>
          <p:cNvPr id="4" name="3 Marcador de número de diapositiva"/>
          <p:cNvSpPr>
            <a:spLocks noGrp="1"/>
          </p:cNvSpPr>
          <p:nvPr>
            <p:ph type="sldNum" sz="quarter" idx="12"/>
          </p:nvPr>
        </p:nvSpPr>
        <p:spPr/>
        <p:txBody>
          <a:bodyPr/>
          <a:lstStyle/>
          <a:p>
            <a:fld id="{A14608CA-07A4-4674-8159-CB6097505C7D}" type="slidenum">
              <a:rPr lang="fr-FR" smtClean="0"/>
              <a:pPr/>
              <a:t>‹Nº›</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fr-F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fr-F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85EBC5E-B400-457C-8731-501CCFAE2B6C}" type="datetimeFigureOut">
              <a:rPr lang="fr-FR" smtClean="0"/>
              <a:pPr/>
              <a:t>12/02/2019</a:t>
            </a:fld>
            <a:endParaRPr lang="fr-FR"/>
          </a:p>
        </p:txBody>
      </p:sp>
      <p:sp>
        <p:nvSpPr>
          <p:cNvPr id="6" name="5 Marcador de pie de página"/>
          <p:cNvSpPr>
            <a:spLocks noGrp="1"/>
          </p:cNvSpPr>
          <p:nvPr>
            <p:ph type="ftr" sz="quarter" idx="11"/>
          </p:nvPr>
        </p:nvSpPr>
        <p:spPr/>
        <p:txBody>
          <a:bodyPr/>
          <a:lstStyle/>
          <a:p>
            <a:endParaRPr lang="fr-FR"/>
          </a:p>
        </p:txBody>
      </p:sp>
      <p:sp>
        <p:nvSpPr>
          <p:cNvPr id="7" name="6 Marcador de número de diapositiva"/>
          <p:cNvSpPr>
            <a:spLocks noGrp="1"/>
          </p:cNvSpPr>
          <p:nvPr>
            <p:ph type="sldNum" sz="quarter" idx="12"/>
          </p:nvPr>
        </p:nvSpPr>
        <p:spPr/>
        <p:txBody>
          <a:bodyPr/>
          <a:lstStyle/>
          <a:p>
            <a:fld id="{A14608CA-07A4-4674-8159-CB6097505C7D}" type="slidenum">
              <a:rPr lang="fr-FR" smtClean="0"/>
              <a:pPr/>
              <a:t>‹Nº›</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fr-F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085EBC5E-B400-457C-8731-501CCFAE2B6C}" type="datetimeFigureOut">
              <a:rPr lang="fr-FR" smtClean="0"/>
              <a:pPr/>
              <a:t>12/02/2019</a:t>
            </a:fld>
            <a:endParaRPr lang="fr-FR"/>
          </a:p>
        </p:txBody>
      </p:sp>
      <p:sp>
        <p:nvSpPr>
          <p:cNvPr id="6" name="5 Marcador de pie de página"/>
          <p:cNvSpPr>
            <a:spLocks noGrp="1"/>
          </p:cNvSpPr>
          <p:nvPr>
            <p:ph type="ftr" sz="quarter" idx="11"/>
          </p:nvPr>
        </p:nvSpPr>
        <p:spPr/>
        <p:txBody>
          <a:bodyPr/>
          <a:lstStyle/>
          <a:p>
            <a:endParaRPr lang="fr-FR"/>
          </a:p>
        </p:txBody>
      </p:sp>
      <p:sp>
        <p:nvSpPr>
          <p:cNvPr id="7" name="6 Marcador de número de diapositiva"/>
          <p:cNvSpPr>
            <a:spLocks noGrp="1"/>
          </p:cNvSpPr>
          <p:nvPr>
            <p:ph type="sldNum" sz="quarter" idx="12"/>
          </p:nvPr>
        </p:nvSpPr>
        <p:spPr/>
        <p:txBody>
          <a:bodyPr/>
          <a:lstStyle/>
          <a:p>
            <a:fld id="{A14608CA-07A4-4674-8159-CB6097505C7D}" type="slidenum">
              <a:rPr lang="fr-FR" smtClean="0"/>
              <a:pPr/>
              <a:t>‹Nº›</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fr-F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fr-F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5EBC5E-B400-457C-8731-501CCFAE2B6C}" type="datetimeFigureOut">
              <a:rPr lang="fr-FR" smtClean="0"/>
              <a:pPr/>
              <a:t>12/02/2019</a:t>
            </a:fld>
            <a:endParaRPr lang="fr-F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4608CA-07A4-4674-8159-CB6097505C7D}" type="slidenum">
              <a:rPr lang="fr-FR" smtClean="0"/>
              <a:pPr/>
              <a:t>‹Nº›</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Imagen" descr="DSC_0264.JPG"/>
          <p:cNvPicPr>
            <a:picLocks noChangeAspect="1"/>
          </p:cNvPicPr>
          <p:nvPr/>
        </p:nvPicPr>
        <p:blipFill>
          <a:blip r:embed="rId2" cstate="print"/>
          <a:stretch>
            <a:fillRect/>
          </a:stretch>
        </p:blipFill>
        <p:spPr>
          <a:xfrm>
            <a:off x="917448" y="693420"/>
            <a:ext cx="7309104" cy="5471160"/>
          </a:xfrm>
          <a:prstGeom prst="rect">
            <a:avLst/>
          </a:prstGeom>
          <a:blipFill dpi="0" rotWithShape="1">
            <a:blip r:embed="rId3" cstate="print">
              <a:alphaModFix amt="52000"/>
            </a:blip>
            <a:srcRect/>
            <a:tile tx="0" ty="0" sx="100000" sy="100000" flip="none" algn="tl"/>
          </a:blipFill>
          <a:ln>
            <a:solidFill>
              <a:schemeClr val="bg1">
                <a:lumMod val="95000"/>
              </a:schemeClr>
            </a:solidFill>
          </a:ln>
          <a:effectLst>
            <a:outerShdw blurRad="50800" dist="38100" dir="16200000" rotWithShape="0">
              <a:schemeClr val="bg1">
                <a:alpha val="40000"/>
              </a:schemeClr>
            </a:outerShdw>
            <a:softEdge rad="635000"/>
          </a:effectLst>
        </p:spPr>
      </p:pic>
      <p:sp>
        <p:nvSpPr>
          <p:cNvPr id="2" name="1 Título"/>
          <p:cNvSpPr>
            <a:spLocks noGrp="1"/>
          </p:cNvSpPr>
          <p:nvPr>
            <p:ph type="ctrTitle"/>
          </p:nvPr>
        </p:nvSpPr>
        <p:spPr>
          <a:xfrm>
            <a:off x="454152" y="404664"/>
            <a:ext cx="7772400" cy="6048671"/>
          </a:xfrm>
          <a:solidFill>
            <a:schemeClr val="bg1"/>
          </a:solidFill>
          <a:ln>
            <a:solidFill>
              <a:schemeClr val="accent5">
                <a:lumMod val="20000"/>
                <a:lumOff val="80000"/>
              </a:schemeClr>
            </a:solidFill>
          </a:ln>
        </p:spPr>
        <p:txBody>
          <a:bodyPr>
            <a:normAutofit fontScale="90000"/>
          </a:bodyPr>
          <a:lstStyle/>
          <a:p>
            <a:pPr algn="l"/>
            <a:r>
              <a:rPr lang="es-ES" sz="2700" dirty="0">
                <a:latin typeface="Aharoni" pitchFamily="2" charset="-79"/>
                <a:cs typeface="Aharoni" pitchFamily="2" charset="-79"/>
              </a:rPr>
              <a:t>PASTORAL FAMILIAR PARROQUIAL : </a:t>
            </a:r>
            <a:r>
              <a:rPr lang="es-ES" sz="5300" dirty="0">
                <a:latin typeface="Aharoni" pitchFamily="2" charset="-79"/>
                <a:cs typeface="Aharoni" pitchFamily="2" charset="-79"/>
              </a:rPr>
              <a:t>10</a:t>
            </a:r>
            <a:r>
              <a:rPr lang="es-ES" sz="2700" dirty="0">
                <a:latin typeface="Aharoni" pitchFamily="2" charset="-79"/>
                <a:cs typeface="Aharoni" pitchFamily="2" charset="-79"/>
              </a:rPr>
              <a:t> IDEAS</a:t>
            </a:r>
            <a:br>
              <a:rPr lang="es-ES" sz="1600" dirty="0">
                <a:latin typeface="Aharoni" pitchFamily="2" charset="-79"/>
                <a:cs typeface="Aharoni" pitchFamily="2" charset="-79"/>
              </a:rPr>
            </a:br>
            <a:br>
              <a:rPr lang="es-ES" sz="2000" dirty="0">
                <a:latin typeface="Aharoni" pitchFamily="2" charset="-79"/>
                <a:cs typeface="Aharoni" pitchFamily="2" charset="-79"/>
              </a:rPr>
            </a:br>
            <a:r>
              <a:rPr lang="fr-FR" sz="2000" dirty="0">
                <a:latin typeface="Arial Black" panose="020B0A04020102020204" pitchFamily="34" charset="0"/>
                <a:cs typeface="Aharoni" pitchFamily="2" charset="-79"/>
              </a:rPr>
              <a:t>1ª </a:t>
            </a:r>
            <a:r>
              <a:rPr lang="fr-FR" sz="2000" dirty="0" err="1">
                <a:latin typeface="Arial Black" panose="020B0A04020102020204" pitchFamily="34" charset="0"/>
                <a:cs typeface="Aharoni" pitchFamily="2" charset="-79"/>
              </a:rPr>
              <a:t>Entender</a:t>
            </a: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adecuadamente</a:t>
            </a:r>
            <a:r>
              <a:rPr lang="fr-FR" sz="2000" dirty="0">
                <a:latin typeface="Arial Black" panose="020B0A04020102020204" pitchFamily="34" charset="0"/>
                <a:cs typeface="Aharoni" pitchFamily="2" charset="-79"/>
              </a:rPr>
              <a:t> la Pastoral </a:t>
            </a:r>
            <a:r>
              <a:rPr lang="fr-FR" sz="2000" dirty="0" err="1">
                <a:latin typeface="Arial Black" panose="020B0A04020102020204" pitchFamily="34" charset="0"/>
                <a:cs typeface="Aharoni" pitchFamily="2" charset="-79"/>
              </a:rPr>
              <a:t>Familiar</a:t>
            </a:r>
            <a:r>
              <a:rPr lang="fr-FR" sz="2000" dirty="0">
                <a:latin typeface="Arial Black" panose="020B0A04020102020204" pitchFamily="34" charset="0"/>
                <a:cs typeface="Aharoni" pitchFamily="2" charset="-79"/>
              </a:rPr>
              <a:t>.</a:t>
            </a:r>
            <a:br>
              <a:rPr lang="fr-FR" sz="2000" dirty="0">
                <a:latin typeface="Arial Black" panose="020B0A04020102020204" pitchFamily="34" charset="0"/>
                <a:cs typeface="Aharoni" pitchFamily="2" charset="-79"/>
              </a:rPr>
            </a:br>
            <a:br>
              <a:rPr lang="fr-FR" sz="2000" dirty="0">
                <a:latin typeface="Arial Black" panose="020B0A04020102020204" pitchFamily="34" charset="0"/>
                <a:cs typeface="Aharoni" pitchFamily="2" charset="-79"/>
              </a:rPr>
            </a:br>
            <a:r>
              <a:rPr lang="es-ES" sz="2000" dirty="0">
                <a:latin typeface="Arial Black" panose="020B0A04020102020204" pitchFamily="34" charset="0"/>
                <a:cs typeface="Aharoni" pitchFamily="2" charset="-79"/>
              </a:rPr>
              <a:t>2ª Entonces, ¿en qu</a:t>
            </a:r>
            <a:r>
              <a:rPr lang="es-ES" sz="2000" b="1" dirty="0">
                <a:latin typeface="Arial Black" panose="020B0A04020102020204" pitchFamily="34" charset="0"/>
                <a:cs typeface="Aharoni" pitchFamily="2" charset="-79"/>
              </a:rPr>
              <a:t>é</a:t>
            </a:r>
            <a:r>
              <a:rPr lang="es-ES" sz="2000" dirty="0">
                <a:latin typeface="Arial Black" panose="020B0A04020102020204" pitchFamily="34" charset="0"/>
                <a:cs typeface="Aharoni" pitchFamily="2" charset="-79"/>
              </a:rPr>
              <a:t> consiste?.</a:t>
            </a:r>
            <a:br>
              <a:rPr lang="es-ES" sz="2000" dirty="0">
                <a:latin typeface="Arial Black" panose="020B0A04020102020204" pitchFamily="34" charset="0"/>
                <a:cs typeface="Aharoni" pitchFamily="2" charset="-79"/>
              </a:rPr>
            </a:br>
            <a:br>
              <a:rPr lang="es-ES" sz="2000" dirty="0">
                <a:latin typeface="Arial Black" panose="020B0A04020102020204" pitchFamily="34" charset="0"/>
                <a:cs typeface="Aharoni" pitchFamily="2" charset="-79"/>
              </a:rPr>
            </a:br>
            <a:r>
              <a:rPr lang="es-ES" sz="2000" dirty="0">
                <a:latin typeface="Arial Black" panose="020B0A04020102020204" pitchFamily="34" charset="0"/>
                <a:cs typeface="Aharoni" pitchFamily="2" charset="-79"/>
              </a:rPr>
              <a:t>3ª ¿Cuál es el </a:t>
            </a:r>
            <a:r>
              <a:rPr lang="es-ES" sz="2000" u="sng" dirty="0">
                <a:latin typeface="Arial Black" panose="020B0A04020102020204" pitchFamily="34" charset="0"/>
                <a:cs typeface="Aharoni" pitchFamily="2" charset="-79"/>
              </a:rPr>
              <a:t>objetivo</a:t>
            </a:r>
            <a:r>
              <a:rPr lang="es-ES" sz="2000" dirty="0">
                <a:latin typeface="Arial Black" panose="020B0A04020102020204" pitchFamily="34" charset="0"/>
                <a:cs typeface="Aharoni" pitchFamily="2" charset="-79"/>
              </a:rPr>
              <a:t> </a:t>
            </a:r>
            <a:r>
              <a:rPr lang="es-ES" sz="2000" b="1" dirty="0">
                <a:latin typeface="Arial Black" panose="020B0A04020102020204" pitchFamily="34" charset="0"/>
                <a:cs typeface="Aharoni" pitchFamily="2" charset="-79"/>
              </a:rPr>
              <a:t>ú</a:t>
            </a:r>
            <a:r>
              <a:rPr lang="es-ES" sz="2000" dirty="0">
                <a:latin typeface="Arial Black" panose="020B0A04020102020204" pitchFamily="34" charset="0"/>
                <a:cs typeface="Aharoni" pitchFamily="2" charset="-79"/>
              </a:rPr>
              <a:t>ltimo </a:t>
            </a:r>
            <a:r>
              <a:rPr lang="fr-FR" sz="2000" dirty="0">
                <a:latin typeface="Arial Black" panose="020B0A04020102020204" pitchFamily="34" charset="0"/>
                <a:cs typeface="Aharoni" pitchFamily="2" charset="-79"/>
              </a:rPr>
              <a:t>de la Pastoral </a:t>
            </a:r>
            <a:r>
              <a:rPr lang="fr-FR" sz="2000" dirty="0" err="1">
                <a:latin typeface="Arial Black" panose="020B0A04020102020204" pitchFamily="34" charset="0"/>
                <a:cs typeface="Aharoni" pitchFamily="2" charset="-79"/>
              </a:rPr>
              <a:t>Familiar</a:t>
            </a:r>
            <a:r>
              <a:rPr lang="fr-FR" sz="2000" dirty="0">
                <a:latin typeface="Arial Black" panose="020B0A04020102020204" pitchFamily="34" charset="0"/>
                <a:cs typeface="Aharoni" pitchFamily="2" charset="-79"/>
              </a:rPr>
              <a:t>?.</a:t>
            </a:r>
            <a:br>
              <a:rPr lang="fr-FR" sz="2000" dirty="0">
                <a:latin typeface="Arial Black" panose="020B0A04020102020204" pitchFamily="34" charset="0"/>
                <a:cs typeface="Aharoni" pitchFamily="2" charset="-79"/>
              </a:rPr>
            </a:br>
            <a:br>
              <a:rPr lang="fr-FR" sz="2000" dirty="0">
                <a:latin typeface="Arial Black" panose="020B0A04020102020204" pitchFamily="34" charset="0"/>
                <a:cs typeface="Aharoni" pitchFamily="2" charset="-79"/>
              </a:rPr>
            </a:br>
            <a:r>
              <a:rPr lang="es-ES" sz="2000" dirty="0">
                <a:latin typeface="Arial Black" panose="020B0A04020102020204" pitchFamily="34" charset="0"/>
                <a:cs typeface="Aharoni" pitchFamily="2" charset="-79"/>
              </a:rPr>
              <a:t>4ª ¿Cómo se puede llevar a</a:t>
            </a:r>
            <a:r>
              <a:rPr lang="fr-FR" sz="2000" dirty="0" err="1">
                <a:latin typeface="Arial Black" panose="020B0A04020102020204" pitchFamily="34" charset="0"/>
                <a:cs typeface="Aharoni" pitchFamily="2" charset="-79"/>
              </a:rPr>
              <a:t>cabo</a:t>
            </a:r>
            <a:r>
              <a:rPr lang="fr-FR" sz="2000" dirty="0">
                <a:latin typeface="Arial Black" panose="020B0A04020102020204" pitchFamily="34" charset="0"/>
                <a:cs typeface="Aharoni" pitchFamily="2" charset="-79"/>
              </a:rPr>
              <a:t>?.</a:t>
            </a:r>
            <a:br>
              <a:rPr lang="fr-FR" sz="2000" dirty="0">
                <a:latin typeface="Arial Black" panose="020B0A04020102020204" pitchFamily="34" charset="0"/>
                <a:cs typeface="Aharoni" pitchFamily="2" charset="-79"/>
              </a:rPr>
            </a:br>
            <a:br>
              <a:rPr lang="fr-FR" sz="2000" dirty="0">
                <a:latin typeface="Arial Black" panose="020B0A04020102020204" pitchFamily="34" charset="0"/>
                <a:cs typeface="Aharoni" pitchFamily="2" charset="-79"/>
              </a:rPr>
            </a:br>
            <a:r>
              <a:rPr lang="es-ES" sz="2000" dirty="0">
                <a:latin typeface="Arial Black" panose="020B0A04020102020204" pitchFamily="34" charset="0"/>
                <a:cs typeface="Aharoni" pitchFamily="2" charset="-79"/>
              </a:rPr>
              <a:t>5ª Formar el equipo de </a:t>
            </a:r>
            <a:r>
              <a:rPr lang="fr-FR" sz="2000" dirty="0">
                <a:latin typeface="Arial Black" panose="020B0A04020102020204" pitchFamily="34" charset="0"/>
                <a:cs typeface="Aharoni" pitchFamily="2" charset="-79"/>
              </a:rPr>
              <a:t>Pastoral </a:t>
            </a:r>
            <a:r>
              <a:rPr lang="fr-FR" sz="2000" dirty="0" err="1">
                <a:latin typeface="Arial Black" panose="020B0A04020102020204" pitchFamily="34" charset="0"/>
                <a:cs typeface="Aharoni" pitchFamily="2" charset="-79"/>
              </a:rPr>
              <a:t>Familiar</a:t>
            </a: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Parroquial</a:t>
            </a:r>
            <a:r>
              <a:rPr lang="fr-FR" sz="2000" dirty="0">
                <a:latin typeface="Arial Black" panose="020B0A04020102020204" pitchFamily="34" charset="0"/>
                <a:cs typeface="Aharoni" pitchFamily="2" charset="-79"/>
              </a:rPr>
              <a:t>.</a:t>
            </a:r>
            <a:br>
              <a:rPr lang="fr-FR" sz="2000" dirty="0">
                <a:latin typeface="Arial Black" panose="020B0A04020102020204" pitchFamily="34" charset="0"/>
                <a:cs typeface="Aharoni" pitchFamily="2" charset="-79"/>
              </a:rPr>
            </a:br>
            <a:br>
              <a:rPr lang="fr-FR" sz="2000" dirty="0">
                <a:latin typeface="Arial Black" panose="020B0A04020102020204" pitchFamily="34" charset="0"/>
                <a:cs typeface="Aharoni" pitchFamily="2" charset="-79"/>
              </a:rPr>
            </a:br>
            <a:r>
              <a:rPr lang="fr-FR" sz="2000" dirty="0">
                <a:latin typeface="Arial Black" panose="020B0A04020102020204" pitchFamily="34" charset="0"/>
                <a:cs typeface="Aharoni" pitchFamily="2" charset="-79"/>
              </a:rPr>
              <a:t>6ª </a:t>
            </a:r>
            <a:r>
              <a:rPr lang="fr-FR" sz="2000" dirty="0" err="1">
                <a:latin typeface="Arial Black" panose="020B0A04020102020204" pitchFamily="34" charset="0"/>
                <a:cs typeface="Aharoni" pitchFamily="2" charset="-79"/>
              </a:rPr>
              <a:t>Proceso</a:t>
            </a:r>
            <a:r>
              <a:rPr lang="fr-FR" sz="2000" dirty="0">
                <a:latin typeface="Arial Black" panose="020B0A04020102020204" pitchFamily="34" charset="0"/>
                <a:cs typeface="Aharoni" pitchFamily="2" charset="-79"/>
              </a:rPr>
              <a:t> de </a:t>
            </a:r>
            <a:r>
              <a:rPr lang="fr-FR" sz="2000" dirty="0" err="1">
                <a:latin typeface="Arial Black" panose="020B0A04020102020204" pitchFamily="34" charset="0"/>
                <a:cs typeface="Aharoni" pitchFamily="2" charset="-79"/>
              </a:rPr>
              <a:t>Iniciación</a:t>
            </a: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calentando</a:t>
            </a:r>
            <a:r>
              <a:rPr lang="fr-FR" sz="2000" dirty="0">
                <a:latin typeface="Arial Black" panose="020B0A04020102020204" pitchFamily="34" charset="0"/>
                <a:cs typeface="Aharoni" pitchFamily="2" charset="-79"/>
              </a:rPr>
              <a:t> motores. </a:t>
            </a:r>
            <a:br>
              <a:rPr lang="fr-FR" sz="2000" dirty="0">
                <a:latin typeface="Arial Black" panose="020B0A04020102020204" pitchFamily="34" charset="0"/>
                <a:cs typeface="Aharoni" pitchFamily="2" charset="-79"/>
              </a:rPr>
            </a:b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Algunas</a:t>
            </a: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sugerencias</a:t>
            </a:r>
            <a:r>
              <a:rPr lang="fr-FR" sz="2000" dirty="0">
                <a:latin typeface="Arial Black" panose="020B0A04020102020204" pitchFamily="34" charset="0"/>
                <a:cs typeface="Aharoni" pitchFamily="2" charset="-79"/>
              </a:rPr>
              <a:t>.</a:t>
            </a:r>
            <a:br>
              <a:rPr lang="fr-FR" sz="2000" dirty="0">
                <a:latin typeface="Arial Black" panose="020B0A04020102020204" pitchFamily="34" charset="0"/>
                <a:cs typeface="Aharoni" pitchFamily="2" charset="-79"/>
              </a:rPr>
            </a:br>
            <a:br>
              <a:rPr lang="fr-FR" sz="2000" dirty="0">
                <a:latin typeface="Arial Black" panose="020B0A04020102020204" pitchFamily="34" charset="0"/>
                <a:cs typeface="Aharoni" pitchFamily="2" charset="-79"/>
              </a:rPr>
            </a:br>
            <a:r>
              <a:rPr lang="fr-FR" sz="2000" dirty="0">
                <a:latin typeface="Arial Black" panose="020B0A04020102020204" pitchFamily="34" charset="0"/>
                <a:cs typeface="Aharoni" pitchFamily="2" charset="-79"/>
              </a:rPr>
              <a:t>7ª </a:t>
            </a:r>
            <a:r>
              <a:rPr lang="fr-FR" sz="2000" dirty="0" err="1">
                <a:latin typeface="Arial Black" panose="020B0A04020102020204" pitchFamily="34" charset="0"/>
                <a:cs typeface="Aharoni" pitchFamily="2" charset="-79"/>
              </a:rPr>
              <a:t>Algunos</a:t>
            </a: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detalles</a:t>
            </a:r>
            <a:r>
              <a:rPr lang="fr-FR" sz="2000" dirty="0">
                <a:latin typeface="Arial Black" panose="020B0A04020102020204" pitchFamily="34" charset="0"/>
                <a:cs typeface="Aharoni" pitchFamily="2" charset="-79"/>
              </a:rPr>
              <a:t> que </a:t>
            </a:r>
            <a:r>
              <a:rPr lang="fr-FR" sz="2000" dirty="0" err="1">
                <a:latin typeface="Arial Black" panose="020B0A04020102020204" pitchFamily="34" charset="0"/>
                <a:cs typeface="Aharoni" pitchFamily="2" charset="-79"/>
              </a:rPr>
              <a:t>puedes</a:t>
            </a: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ir</a:t>
            </a: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mejorando</a:t>
            </a:r>
            <a:r>
              <a:rPr lang="fr-FR" sz="2000" dirty="0">
                <a:latin typeface="Arial Black" panose="020B0A04020102020204" pitchFamily="34" charset="0"/>
                <a:cs typeface="Aharoni" pitchFamily="2" charset="-79"/>
              </a:rPr>
              <a:t>.</a:t>
            </a:r>
            <a:br>
              <a:rPr lang="fr-FR" sz="2000" dirty="0">
                <a:latin typeface="Arial Black" panose="020B0A04020102020204" pitchFamily="34" charset="0"/>
                <a:cs typeface="Aharoni" pitchFamily="2" charset="-79"/>
              </a:rPr>
            </a:br>
            <a:br>
              <a:rPr lang="fr-FR" sz="2000" dirty="0">
                <a:latin typeface="Arial Black" panose="020B0A04020102020204" pitchFamily="34" charset="0"/>
                <a:cs typeface="Aharoni" pitchFamily="2" charset="-79"/>
              </a:rPr>
            </a:br>
            <a:r>
              <a:rPr lang="es-ES" sz="2000" dirty="0">
                <a:latin typeface="Arial Black" panose="020B0A04020102020204" pitchFamily="34" charset="0"/>
                <a:cs typeface="Aharoni" pitchFamily="2" charset="-79"/>
              </a:rPr>
              <a:t>8ª Con el equipo de Pastoral </a:t>
            </a:r>
            <a:r>
              <a:rPr lang="fr-FR" sz="2000" dirty="0" err="1">
                <a:latin typeface="Arial Black" panose="020B0A04020102020204" pitchFamily="34" charset="0"/>
                <a:cs typeface="Aharoni" pitchFamily="2" charset="-79"/>
              </a:rPr>
              <a:t>Familiar</a:t>
            </a: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Parroquial</a:t>
            </a:r>
            <a:r>
              <a:rPr lang="fr-FR" sz="2000" dirty="0">
                <a:latin typeface="Arial Black" panose="020B0A04020102020204" pitchFamily="34" charset="0"/>
                <a:cs typeface="Aharoni" pitchFamily="2" charset="-79"/>
              </a:rPr>
              <a:t>, </a:t>
            </a:r>
            <a:br>
              <a:rPr lang="fr-FR" sz="2000" dirty="0">
                <a:latin typeface="Arial Black" panose="020B0A04020102020204" pitchFamily="34" charset="0"/>
                <a:cs typeface="Aharoni" pitchFamily="2" charset="-79"/>
              </a:rPr>
            </a:b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puedes</a:t>
            </a: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organizar</a:t>
            </a:r>
            <a:r>
              <a:rPr lang="fr-FR" sz="2000" dirty="0">
                <a:latin typeface="Arial Black" panose="020B0A04020102020204" pitchFamily="34" charset="0"/>
                <a:cs typeface="Aharoni" pitchFamily="2" charset="-79"/>
              </a:rPr>
              <a:t>...</a:t>
            </a:r>
            <a:br>
              <a:rPr lang="fr-FR" sz="2000" dirty="0">
                <a:latin typeface="Arial Black" panose="020B0A04020102020204" pitchFamily="34" charset="0"/>
                <a:cs typeface="Aharoni" pitchFamily="2" charset="-79"/>
              </a:rPr>
            </a:br>
            <a:br>
              <a:rPr lang="fr-FR" sz="2000" dirty="0">
                <a:latin typeface="Arial Black" panose="020B0A04020102020204" pitchFamily="34" charset="0"/>
                <a:cs typeface="Aharoni" pitchFamily="2" charset="-79"/>
              </a:rPr>
            </a:br>
            <a:r>
              <a:rPr lang="es-ES" sz="2000" dirty="0">
                <a:latin typeface="Arial Black" panose="020B0A04020102020204" pitchFamily="34" charset="0"/>
                <a:cs typeface="Aharoni" pitchFamily="2" charset="-79"/>
              </a:rPr>
              <a:t>9ª Cauces de formación para </a:t>
            </a:r>
            <a:r>
              <a:rPr lang="fr-FR" sz="2000" dirty="0" err="1">
                <a:latin typeface="Arial Black" panose="020B0A04020102020204" pitchFamily="34" charset="0"/>
                <a:cs typeface="Aharoni" pitchFamily="2" charset="-79"/>
              </a:rPr>
              <a:t>sacerdotes</a:t>
            </a:r>
            <a:r>
              <a:rPr lang="fr-FR" sz="2000" dirty="0">
                <a:latin typeface="Arial Black" panose="020B0A04020102020204" pitchFamily="34" charset="0"/>
                <a:cs typeface="Aharoni" pitchFamily="2" charset="-79"/>
              </a:rPr>
              <a:t> y </a:t>
            </a:r>
            <a:r>
              <a:rPr lang="fr-FR" sz="2000" dirty="0" err="1">
                <a:latin typeface="Arial Black" panose="020B0A04020102020204" pitchFamily="34" charset="0"/>
                <a:cs typeface="Aharoni" pitchFamily="2" charset="-79"/>
              </a:rPr>
              <a:t>seglares</a:t>
            </a:r>
            <a:r>
              <a:rPr lang="fr-FR" sz="2000" dirty="0">
                <a:latin typeface="Arial Black" panose="020B0A04020102020204" pitchFamily="34" charset="0"/>
                <a:cs typeface="Aharoni" pitchFamily="2" charset="-79"/>
              </a:rPr>
              <a:t>.</a:t>
            </a:r>
            <a:br>
              <a:rPr lang="fr-FR" sz="2000" dirty="0">
                <a:latin typeface="Arial Black" panose="020B0A04020102020204" pitchFamily="34" charset="0"/>
                <a:cs typeface="Aharoni" pitchFamily="2" charset="-79"/>
              </a:rPr>
            </a:br>
            <a:br>
              <a:rPr lang="fr-FR" sz="2000" dirty="0">
                <a:latin typeface="Arial Black" panose="020B0A04020102020204" pitchFamily="34" charset="0"/>
                <a:cs typeface="Aharoni" pitchFamily="2" charset="-79"/>
              </a:rPr>
            </a:br>
            <a:r>
              <a:rPr lang="fr-FR" sz="2000" dirty="0">
                <a:latin typeface="Arial Black" panose="020B0A04020102020204" pitchFamily="34" charset="0"/>
                <a:cs typeface="Aharoni" pitchFamily="2" charset="-79"/>
              </a:rPr>
              <a:t>10ª </a:t>
            </a:r>
            <a:r>
              <a:rPr lang="fr-FR" sz="2000" dirty="0" err="1">
                <a:latin typeface="Arial Black" panose="020B0A04020102020204" pitchFamily="34" charset="0"/>
                <a:cs typeface="Aharoni" pitchFamily="2" charset="-79"/>
              </a:rPr>
              <a:t>Otros</a:t>
            </a: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servicios</a:t>
            </a:r>
            <a:r>
              <a:rPr lang="fr-FR" sz="2000" dirty="0">
                <a:latin typeface="Arial Black" panose="020B0A04020102020204" pitchFamily="34" charset="0"/>
                <a:cs typeface="Aharoni" pitchFamily="2" charset="-79"/>
              </a:rPr>
              <a:t> </a:t>
            </a:r>
            <a:r>
              <a:rPr lang="fr-FR" sz="2000" dirty="0" err="1">
                <a:latin typeface="Arial Black" panose="020B0A04020102020204" pitchFamily="34" charset="0"/>
                <a:cs typeface="Aharoni" pitchFamily="2" charset="-79"/>
              </a:rPr>
              <a:t>diocesanos</a:t>
            </a:r>
            <a:r>
              <a:rPr lang="fr-FR" sz="2000" dirty="0">
                <a:latin typeface="Aharoni" pitchFamily="2" charset="-79"/>
                <a:cs typeface="Aharoni" pitchFamily="2" charset="-79"/>
              </a:rPr>
              <a:t>.</a:t>
            </a:r>
          </a:p>
        </p:txBody>
      </p:sp>
      <p:sp>
        <p:nvSpPr>
          <p:cNvPr id="6" name="5 Subtítulo"/>
          <p:cNvSpPr>
            <a:spLocks noGrp="1"/>
          </p:cNvSpPr>
          <p:nvPr>
            <p:ph type="subTitle" idx="1"/>
          </p:nvPr>
        </p:nvSpPr>
        <p:spPr>
          <a:xfrm>
            <a:off x="1371600" y="5517232"/>
            <a:ext cx="6400800" cy="121568"/>
          </a:xfrm>
        </p:spPr>
        <p:txBody>
          <a:bodyPr>
            <a:normAutofit fontScale="25000" lnSpcReduction="20000"/>
          </a:bodyPr>
          <a:lstStyle/>
          <a:p>
            <a:r>
              <a:rPr lang="fr-FR" sz="1200" dirty="0">
                <a:latin typeface="Aharoni" pitchFamily="2" charset="-79"/>
                <a:cs typeface="Aharoni" pitchFamily="2" charset="-79"/>
              </a:rPr>
              <a:t> </a:t>
            </a:r>
            <a:endParaRPr lang="fr-FR" sz="1400" dirty="0">
              <a:latin typeface="Aharoni" pitchFamily="2" charset="-79"/>
              <a:cs typeface="Aharoni" pitchFamily="2" charset="-79"/>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fr-FR"/>
          </a:p>
        </p:txBody>
      </p:sp>
      <p:sp>
        <p:nvSpPr>
          <p:cNvPr id="3" name="2 Marcador de contenido"/>
          <p:cNvSpPr>
            <a:spLocks noGrp="1"/>
          </p:cNvSpPr>
          <p:nvPr>
            <p:ph idx="1"/>
          </p:nvPr>
        </p:nvSpPr>
        <p:spPr>
          <a:xfrm>
            <a:off x="457200" y="260648"/>
            <a:ext cx="8229600" cy="5865515"/>
          </a:xfrm>
        </p:spPr>
        <p:txBody>
          <a:bodyPr>
            <a:noAutofit/>
          </a:bodyPr>
          <a:lstStyle/>
          <a:p>
            <a:pPr algn="just"/>
            <a:r>
              <a:rPr lang="es-ES" sz="1600" b="1" u="sng" dirty="0">
                <a:cs typeface="Aharoni" pitchFamily="2" charset="-79"/>
              </a:rPr>
              <a:t>Fiestas familiares</a:t>
            </a:r>
            <a:r>
              <a:rPr lang="es-ES" sz="1600" b="1" dirty="0">
                <a:cs typeface="Aharoni" pitchFamily="2" charset="-79"/>
              </a:rPr>
              <a:t>, el “día de la familia” o la “semana </a:t>
            </a:r>
            <a:r>
              <a:rPr lang="fr-FR" sz="1600" b="1" dirty="0">
                <a:cs typeface="Aharoni" pitchFamily="2" charset="-79"/>
              </a:rPr>
              <a:t>de la </a:t>
            </a:r>
            <a:r>
              <a:rPr lang="fr-FR" sz="1600" b="1" dirty="0" err="1">
                <a:cs typeface="Aharoni" pitchFamily="2" charset="-79"/>
              </a:rPr>
              <a:t>familia</a:t>
            </a:r>
            <a:r>
              <a:rPr lang="fr-FR" sz="1600" b="1" dirty="0">
                <a:cs typeface="Aharoni" pitchFamily="2" charset="-79"/>
              </a:rPr>
              <a:t>”.</a:t>
            </a:r>
          </a:p>
          <a:p>
            <a:pPr marL="0" indent="0" algn="just">
              <a:buNone/>
            </a:pPr>
            <a:endParaRPr lang="fr-FR" sz="1600" b="1" dirty="0">
              <a:cs typeface="Aharoni" pitchFamily="2" charset="-79"/>
            </a:endParaRPr>
          </a:p>
          <a:p>
            <a:pPr algn="just"/>
            <a:r>
              <a:rPr lang="es-ES" sz="1600" b="1" dirty="0">
                <a:cs typeface="Aharoni" pitchFamily="2" charset="-79"/>
              </a:rPr>
              <a:t> Encuentros de espiritualidad matrimonial y familiar. </a:t>
            </a:r>
            <a:r>
              <a:rPr lang="es-ES" sz="1600" b="1" u="sng" dirty="0">
                <a:cs typeface="Aharoni" pitchFamily="2" charset="-79"/>
              </a:rPr>
              <a:t>Vigilias familiares</a:t>
            </a:r>
            <a:r>
              <a:rPr lang="es-ES" sz="1600" b="1" dirty="0">
                <a:cs typeface="Aharoni" pitchFamily="2" charset="-79"/>
              </a:rPr>
              <a:t>…ITV matrimonial…</a:t>
            </a:r>
          </a:p>
          <a:p>
            <a:pPr marL="0" indent="0" algn="just">
              <a:buNone/>
            </a:pPr>
            <a:endParaRPr lang="es-ES" sz="1600" b="1" dirty="0">
              <a:cs typeface="Aharoni" pitchFamily="2" charset="-79"/>
            </a:endParaRPr>
          </a:p>
          <a:p>
            <a:pPr algn="just"/>
            <a:r>
              <a:rPr lang="es-ES" sz="1600" b="1" dirty="0">
                <a:cs typeface="Aharoni" pitchFamily="2" charset="-79"/>
              </a:rPr>
              <a:t> Fines de semana para las familias con el siguiente esquema: los padres reciben charlas de formación, mientras los niños se quedan con monitores jóvenes (incluso se puede pedir ayuda a los abuelos). Este esquema beneficia a todos: los padres revitalizan su unión matrimonial con tranquilidad, los niños reciben el testimonio de jóvenes cristianos, los jóvenes visualizan lo que es una familia cristiana y los abuelos </a:t>
            </a:r>
            <a:r>
              <a:rPr lang="fr-FR" sz="1600" b="1" dirty="0" err="1">
                <a:cs typeface="Aharoni" pitchFamily="2" charset="-79"/>
              </a:rPr>
              <a:t>aportan</a:t>
            </a:r>
            <a:r>
              <a:rPr lang="fr-FR" sz="1600" b="1" dirty="0">
                <a:cs typeface="Aharoni" pitchFamily="2" charset="-79"/>
              </a:rPr>
              <a:t> su </a:t>
            </a:r>
            <a:r>
              <a:rPr lang="fr-FR" sz="1600" b="1" dirty="0" err="1">
                <a:cs typeface="Aharoni" pitchFamily="2" charset="-79"/>
              </a:rPr>
              <a:t>valiosa</a:t>
            </a:r>
            <a:r>
              <a:rPr lang="fr-FR" sz="1600" b="1" dirty="0">
                <a:cs typeface="Aharoni" pitchFamily="2" charset="-79"/>
              </a:rPr>
              <a:t> </a:t>
            </a:r>
            <a:r>
              <a:rPr lang="fr-FR" sz="1600" b="1" dirty="0" err="1">
                <a:cs typeface="Aharoni" pitchFamily="2" charset="-79"/>
              </a:rPr>
              <a:t>sabiduría</a:t>
            </a:r>
            <a:r>
              <a:rPr lang="fr-FR" sz="1600" b="1" dirty="0">
                <a:cs typeface="Aharoni" pitchFamily="2" charset="-79"/>
              </a:rPr>
              <a:t>. </a:t>
            </a:r>
          </a:p>
          <a:p>
            <a:pPr algn="just"/>
            <a:endParaRPr lang="fr-FR" sz="1600" b="1" dirty="0">
              <a:cs typeface="Aharoni" pitchFamily="2" charset="-79"/>
            </a:endParaRPr>
          </a:p>
          <a:p>
            <a:pPr algn="just"/>
            <a:r>
              <a:rPr lang="es-ES" sz="1600" b="1" dirty="0">
                <a:cs typeface="Aharoni" pitchFamily="2" charset="-79"/>
              </a:rPr>
              <a:t> Una </a:t>
            </a:r>
            <a:r>
              <a:rPr lang="es-ES" sz="1600" b="1" u="sng" dirty="0">
                <a:cs typeface="Aharoni" pitchFamily="2" charset="-79"/>
              </a:rPr>
              <a:t>escuela de padres</a:t>
            </a:r>
            <a:r>
              <a:rPr lang="es-ES" sz="1600" b="1" dirty="0">
                <a:cs typeface="Aharoni" pitchFamily="2" charset="-79"/>
              </a:rPr>
              <a:t> CECA/ COEF (hoy en día, los padres lo demandan) o una catequesis para padres mientras sus hijos están en los grupos de catequesis. </a:t>
            </a:r>
          </a:p>
          <a:p>
            <a:pPr algn="just"/>
            <a:endParaRPr lang="es-ES" sz="1600" b="1" dirty="0">
              <a:cs typeface="Aharoni" pitchFamily="2" charset="-79"/>
            </a:endParaRPr>
          </a:p>
          <a:p>
            <a:pPr algn="just"/>
            <a:r>
              <a:rPr lang="es-ES" sz="1600" b="1" dirty="0">
                <a:cs typeface="Aharoni" pitchFamily="2" charset="-79"/>
              </a:rPr>
              <a:t> En algunas parroquias se está poniendo en marcha la “</a:t>
            </a:r>
            <a:r>
              <a:rPr lang="es-ES" sz="1600" b="1" u="sng" dirty="0">
                <a:cs typeface="Aharoni" pitchFamily="2" charset="-79"/>
              </a:rPr>
              <a:t>catequesis familiar</a:t>
            </a:r>
            <a:r>
              <a:rPr lang="es-ES" sz="1600" b="1" dirty="0">
                <a:cs typeface="Aharoni" pitchFamily="2" charset="-79"/>
              </a:rPr>
              <a:t>”. Los padres asisten a una reunión donde se les enseña a dar una catequesis a sus hijos en casa. Una semana los niños vienen a la parroquia y a la semana siguiente reciben la catequesis en casa impartida por </a:t>
            </a:r>
            <a:r>
              <a:rPr lang="fr-FR" sz="1600" b="1" dirty="0">
                <a:cs typeface="Aharoni" pitchFamily="2" charset="-79"/>
              </a:rPr>
              <a:t>sus </a:t>
            </a:r>
            <a:r>
              <a:rPr lang="fr-FR" sz="1600" b="1" dirty="0" err="1">
                <a:cs typeface="Aharoni" pitchFamily="2" charset="-79"/>
              </a:rPr>
              <a:t>propios</a:t>
            </a:r>
            <a:r>
              <a:rPr lang="fr-FR" sz="1600" b="1" dirty="0">
                <a:cs typeface="Aharoni" pitchFamily="2" charset="-79"/>
              </a:rPr>
              <a:t> </a:t>
            </a:r>
            <a:r>
              <a:rPr lang="fr-FR" sz="1600" b="1" dirty="0" err="1">
                <a:cs typeface="Aharoni" pitchFamily="2" charset="-79"/>
              </a:rPr>
              <a:t>padres</a:t>
            </a:r>
            <a:r>
              <a:rPr lang="fr-FR" sz="1600" b="1" dirty="0">
                <a:cs typeface="Aharoni" pitchFamily="2" charset="-79"/>
              </a:rPr>
              <a:t>.</a:t>
            </a:r>
          </a:p>
          <a:p>
            <a:pPr algn="just"/>
            <a:endParaRPr lang="fr-FR" sz="1600" b="1" dirty="0">
              <a:cs typeface="Aharoni" pitchFamily="2" charset="-79"/>
            </a:endParaRPr>
          </a:p>
          <a:p>
            <a:pPr algn="just"/>
            <a:r>
              <a:rPr lang="es-ES" sz="1600" b="1" u="sng" dirty="0">
                <a:cs typeface="Aharoni" pitchFamily="2" charset="-79"/>
              </a:rPr>
              <a:t>Conferencias</a:t>
            </a:r>
            <a:r>
              <a:rPr lang="es-ES" sz="1600" b="1" dirty="0">
                <a:cs typeface="Aharoni" pitchFamily="2" charset="-79"/>
              </a:rPr>
              <a:t> para adultos. Algunos temas pueden ser:</a:t>
            </a:r>
          </a:p>
          <a:p>
            <a:pPr marL="0" indent="0" algn="just">
              <a:buNone/>
            </a:pPr>
            <a:r>
              <a:rPr lang="es-ES" sz="1600" b="1" dirty="0">
                <a:cs typeface="Aharoni" pitchFamily="2" charset="-79"/>
              </a:rPr>
              <a:t>        La educación de los hijos, los conflictos matrimoniales, </a:t>
            </a:r>
            <a:r>
              <a:rPr lang="fr-FR" sz="1600" b="1" dirty="0" err="1">
                <a:cs typeface="Aharoni" pitchFamily="2" charset="-79"/>
              </a:rPr>
              <a:t>bioética</a:t>
            </a:r>
            <a:r>
              <a:rPr lang="fr-FR" sz="1600" b="1" dirty="0">
                <a:cs typeface="Aharoni" pitchFamily="2" charset="-79"/>
              </a:rPr>
              <a:t>, etc.</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fr-FR"/>
          </a:p>
        </p:txBody>
      </p:sp>
      <p:sp>
        <p:nvSpPr>
          <p:cNvPr id="3" name="2 Marcador de contenido"/>
          <p:cNvSpPr>
            <a:spLocks noGrp="1"/>
          </p:cNvSpPr>
          <p:nvPr>
            <p:ph idx="1"/>
          </p:nvPr>
        </p:nvSpPr>
        <p:spPr>
          <a:xfrm>
            <a:off x="323528" y="332656"/>
            <a:ext cx="8229600" cy="5534075"/>
          </a:xfrm>
        </p:spPr>
        <p:txBody>
          <a:bodyPr>
            <a:noAutofit/>
          </a:bodyPr>
          <a:lstStyle/>
          <a:p>
            <a:pPr>
              <a:buNone/>
            </a:pPr>
            <a:r>
              <a:rPr lang="es-ES" sz="5400" b="1" dirty="0">
                <a:latin typeface="Aharoni" pitchFamily="2" charset="-79"/>
                <a:cs typeface="Aharoni" pitchFamily="2" charset="-79"/>
              </a:rPr>
              <a:t>9</a:t>
            </a:r>
            <a:r>
              <a:rPr lang="es-ES" sz="2400" b="1" dirty="0">
                <a:latin typeface="Aharoni" pitchFamily="2" charset="-79"/>
                <a:cs typeface="Aharoni" pitchFamily="2" charset="-79"/>
              </a:rPr>
              <a:t>   Cauces de formación para sacerdotes y seglares:</a:t>
            </a:r>
          </a:p>
          <a:p>
            <a:pPr algn="just"/>
            <a:r>
              <a:rPr lang="es-ES" sz="1600" b="1" dirty="0">
                <a:cs typeface="Aharoni" pitchFamily="2" charset="-79"/>
              </a:rPr>
              <a:t> Instituto Juan Pablo II para estudios sobre matrimonio y familia. Para </a:t>
            </a:r>
            <a:r>
              <a:rPr lang="fr-FR" sz="1600" b="1" dirty="0" err="1">
                <a:cs typeface="Aharoni" pitchFamily="2" charset="-79"/>
              </a:rPr>
              <a:t>una</a:t>
            </a:r>
            <a:r>
              <a:rPr lang="fr-FR" sz="1600" b="1" dirty="0">
                <a:cs typeface="Aharoni" pitchFamily="2" charset="-79"/>
              </a:rPr>
              <a:t> </a:t>
            </a:r>
            <a:r>
              <a:rPr lang="fr-FR" sz="1600" b="1" dirty="0" err="1">
                <a:cs typeface="Aharoni" pitchFamily="2" charset="-79"/>
              </a:rPr>
              <a:t>presentación</a:t>
            </a:r>
            <a:r>
              <a:rPr lang="fr-FR" sz="1600" b="1" dirty="0">
                <a:cs typeface="Aharoni" pitchFamily="2" charset="-79"/>
              </a:rPr>
              <a:t>: www.jp2madrid.org</a:t>
            </a:r>
          </a:p>
          <a:p>
            <a:pPr algn="just"/>
            <a:r>
              <a:rPr lang="es-ES" sz="1600" b="1" dirty="0">
                <a:cs typeface="Aharoni" pitchFamily="2" charset="-79"/>
              </a:rPr>
              <a:t> Curso de Pastoral Familiar, en la Escuela Diocesana de Agentes de </a:t>
            </a:r>
            <a:r>
              <a:rPr lang="fr-FR" sz="1600" b="1" dirty="0">
                <a:cs typeface="Aharoni" pitchFamily="2" charset="-79"/>
              </a:rPr>
              <a:t>Pastoral.</a:t>
            </a:r>
          </a:p>
          <a:p>
            <a:pPr algn="just"/>
            <a:r>
              <a:rPr lang="es-ES" sz="1600" b="1" dirty="0">
                <a:cs typeface="Aharoni" pitchFamily="2" charset="-79"/>
              </a:rPr>
              <a:t> Cursos para familias. </a:t>
            </a:r>
            <a:r>
              <a:rPr lang="es-ES" sz="1600" b="1" u="sng" dirty="0" err="1">
                <a:cs typeface="Aharoni" pitchFamily="2" charset="-79"/>
              </a:rPr>
              <a:t>Master</a:t>
            </a:r>
            <a:r>
              <a:rPr lang="es-ES" sz="1600" b="1" u="sng" dirty="0">
                <a:cs typeface="Aharoni" pitchFamily="2" charset="-79"/>
              </a:rPr>
              <a:t> en Pastoral Familiar</a:t>
            </a:r>
            <a:r>
              <a:rPr lang="es-ES" sz="1600" b="1" dirty="0">
                <a:cs typeface="Aharoni" pitchFamily="2" charset="-79"/>
              </a:rPr>
              <a:t>. Son tres convivencias de estudio familiares de fin de semana, y una semana de vacaciones en agosto. 22-24 febrero en Z.</a:t>
            </a:r>
          </a:p>
          <a:p>
            <a:pPr algn="just"/>
            <a:r>
              <a:rPr lang="es-ES" sz="1600" b="1" dirty="0">
                <a:cs typeface="Aharoni" pitchFamily="2" charset="-79"/>
              </a:rPr>
              <a:t> Para familias con problemas: Centro de Orientación Familiar (C.O.F.).</a:t>
            </a:r>
          </a:p>
          <a:p>
            <a:pPr marL="0" indent="0" algn="just">
              <a:buNone/>
            </a:pPr>
            <a:r>
              <a:rPr lang="es-ES" sz="1600" b="1" dirty="0">
                <a:cs typeface="Aharoni" pitchFamily="2" charset="-79"/>
              </a:rPr>
              <a:t>        Tristemente, los conflictos matrimoniales, los malos tratos, los problemas de comunicación, las dificultades para vivir la fertilidad,. son el "pan nuestro de cada día".          También debería ser el "pan nuestro de cada día“ ofrecer a esas personas la ayuda del COF. Son profesionales de </a:t>
            </a:r>
            <a:r>
              <a:rPr lang="fr-FR" sz="1600" b="1" dirty="0" err="1">
                <a:cs typeface="Aharoni" pitchFamily="2" charset="-79"/>
              </a:rPr>
              <a:t>orientación</a:t>
            </a:r>
            <a:r>
              <a:rPr lang="fr-FR" sz="1600" b="1" dirty="0">
                <a:cs typeface="Aharoni" pitchFamily="2" charset="-79"/>
              </a:rPr>
              <a:t> </a:t>
            </a:r>
            <a:r>
              <a:rPr lang="fr-FR" sz="1600" b="1" dirty="0" err="1">
                <a:cs typeface="Aharoni" pitchFamily="2" charset="-79"/>
              </a:rPr>
              <a:t>cristiana</a:t>
            </a:r>
            <a:r>
              <a:rPr lang="fr-FR" sz="1600" b="1" dirty="0">
                <a:cs typeface="Aharoni" pitchFamily="2" charset="-79"/>
              </a:rPr>
              <a:t> (</a:t>
            </a:r>
            <a:r>
              <a:rPr lang="fr-FR" sz="1600" b="1" dirty="0" err="1">
                <a:cs typeface="Aharoni" pitchFamily="2" charset="-79"/>
              </a:rPr>
              <a:t>médicos</a:t>
            </a:r>
            <a:r>
              <a:rPr lang="fr-FR" sz="1600" b="1" dirty="0">
                <a:cs typeface="Aharoni" pitchFamily="2" charset="-79"/>
              </a:rPr>
              <a:t>, </a:t>
            </a:r>
            <a:r>
              <a:rPr lang="fr-FR" sz="1600" b="1" dirty="0" err="1">
                <a:cs typeface="Aharoni" pitchFamily="2" charset="-79"/>
              </a:rPr>
              <a:t>psicólogos</a:t>
            </a:r>
            <a:r>
              <a:rPr lang="fr-FR" sz="1600" b="1" dirty="0">
                <a:cs typeface="Aharoni" pitchFamily="2" charset="-79"/>
              </a:rPr>
              <a:t>, </a:t>
            </a:r>
            <a:r>
              <a:rPr lang="fr-FR" sz="1600" b="1" dirty="0" err="1">
                <a:cs typeface="Aharoni" pitchFamily="2" charset="-79"/>
              </a:rPr>
              <a:t>psiquiatras</a:t>
            </a:r>
            <a:r>
              <a:rPr lang="fr-FR" sz="1600" b="1" dirty="0">
                <a:cs typeface="Aharoni" pitchFamily="2" charset="-79"/>
              </a:rPr>
              <a:t>, </a:t>
            </a:r>
            <a:r>
              <a:rPr lang="fr-FR" sz="1600" b="1" dirty="0" err="1">
                <a:cs typeface="Aharoni" pitchFamily="2" charset="-79"/>
              </a:rPr>
              <a:t>mediadores</a:t>
            </a:r>
            <a:r>
              <a:rPr lang="fr-FR" sz="1600" b="1" dirty="0">
                <a:cs typeface="Aharoni" pitchFamily="2" charset="-79"/>
              </a:rPr>
              <a:t> </a:t>
            </a:r>
            <a:r>
              <a:rPr lang="es-ES" sz="1600" b="1" dirty="0">
                <a:cs typeface="Aharoni" pitchFamily="2" charset="-79"/>
              </a:rPr>
              <a:t>familiares, abogados) que ofrecen su ayuda. Siempre deberíamos tener a mano el teléfono del COF (en el despacho, en el confesonario). Debería ser normal que las familias acudiesen a la parroquia para resolver sus problemas familiares, al igual que los pobres acuden a Caritas.</a:t>
            </a:r>
          </a:p>
          <a:p>
            <a:pPr marL="0" indent="0" algn="just">
              <a:buNone/>
            </a:pPr>
            <a:r>
              <a:rPr lang="fr-FR" sz="1600" b="1" dirty="0">
                <a:cs typeface="Aharoni" pitchFamily="2" charset="-79"/>
              </a:rPr>
              <a:t>         El C.O.F. </a:t>
            </a:r>
            <a:r>
              <a:rPr lang="fr-FR" sz="1600" b="1" dirty="0" err="1">
                <a:cs typeface="Aharoni" pitchFamily="2" charset="-79"/>
              </a:rPr>
              <a:t>también</a:t>
            </a:r>
            <a:r>
              <a:rPr lang="fr-FR" sz="1600" b="1" dirty="0">
                <a:cs typeface="Aharoni" pitchFamily="2" charset="-79"/>
              </a:rPr>
              <a:t> </a:t>
            </a:r>
            <a:r>
              <a:rPr lang="fr-FR" sz="1600" b="1" dirty="0" err="1">
                <a:cs typeface="Aharoni" pitchFamily="2" charset="-79"/>
              </a:rPr>
              <a:t>ofrece</a:t>
            </a:r>
            <a:r>
              <a:rPr lang="fr-FR" sz="1600" b="1" dirty="0">
                <a:cs typeface="Aharoni" pitchFamily="2" charset="-79"/>
              </a:rPr>
              <a:t>:</a:t>
            </a:r>
          </a:p>
          <a:p>
            <a:pPr algn="just"/>
            <a:r>
              <a:rPr lang="es-ES" sz="1600" b="1" dirty="0">
                <a:cs typeface="Aharoni" pitchFamily="2" charset="-79"/>
              </a:rPr>
              <a:t> Cursos de educación afectivo-sexual para catequistas y educadores.</a:t>
            </a:r>
          </a:p>
          <a:p>
            <a:pPr algn="just"/>
            <a:r>
              <a:rPr lang="es-ES" sz="1600" b="1" dirty="0">
                <a:cs typeface="Aharoni" pitchFamily="2" charset="-79"/>
              </a:rPr>
              <a:t> Formación para la Regulación Natural de la Fecundidad.</a:t>
            </a:r>
          </a:p>
          <a:p>
            <a:pPr algn="just"/>
            <a:r>
              <a:rPr lang="fr-FR" sz="1600" b="1" dirty="0">
                <a:cs typeface="Aharoni" pitchFamily="2" charset="-79"/>
              </a:rPr>
              <a:t> </a:t>
            </a:r>
            <a:r>
              <a:rPr lang="fr-FR" sz="1600" b="1" dirty="0" err="1">
                <a:cs typeface="Aharoni" pitchFamily="2" charset="-79"/>
              </a:rPr>
              <a:t>Escuela</a:t>
            </a:r>
            <a:r>
              <a:rPr lang="fr-FR" sz="1600" b="1" dirty="0">
                <a:cs typeface="Aharoni" pitchFamily="2" charset="-79"/>
              </a:rPr>
              <a:t> de </a:t>
            </a:r>
            <a:r>
              <a:rPr lang="fr-FR" sz="1600" b="1" dirty="0" err="1">
                <a:cs typeface="Aharoni" pitchFamily="2" charset="-79"/>
              </a:rPr>
              <a:t>Padres</a:t>
            </a:r>
            <a:r>
              <a:rPr lang="fr-FR" sz="1600" b="1" dirty="0">
                <a:cs typeface="Aharoni" pitchFamily="2" charset="-79"/>
              </a:rPr>
              <a: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dirty="0"/>
              <a:t> </a:t>
            </a:r>
          </a:p>
        </p:txBody>
      </p:sp>
      <p:sp>
        <p:nvSpPr>
          <p:cNvPr id="3" name="2 Marcador de contenido"/>
          <p:cNvSpPr>
            <a:spLocks noGrp="1"/>
          </p:cNvSpPr>
          <p:nvPr>
            <p:ph idx="1"/>
          </p:nvPr>
        </p:nvSpPr>
        <p:spPr>
          <a:xfrm>
            <a:off x="467544" y="332656"/>
            <a:ext cx="8229600" cy="5721499"/>
          </a:xfrm>
        </p:spPr>
        <p:txBody>
          <a:bodyPr>
            <a:normAutofit fontScale="25000" lnSpcReduction="20000"/>
          </a:bodyPr>
          <a:lstStyle/>
          <a:p>
            <a:pPr>
              <a:buNone/>
            </a:pPr>
            <a:r>
              <a:rPr lang="fr-FR" sz="17600" b="1" dirty="0">
                <a:latin typeface="Aharoni" pitchFamily="2" charset="-79"/>
                <a:cs typeface="Aharoni" pitchFamily="2" charset="-79"/>
              </a:rPr>
              <a:t>10</a:t>
            </a:r>
            <a:r>
              <a:rPr lang="fr-FR" sz="4400" b="1" dirty="0">
                <a:latin typeface="Aharoni" pitchFamily="2" charset="-79"/>
                <a:cs typeface="Aharoni" pitchFamily="2" charset="-79"/>
              </a:rPr>
              <a:t>            </a:t>
            </a:r>
            <a:r>
              <a:rPr lang="fr-FR" sz="14400" b="1" dirty="0" err="1">
                <a:latin typeface="Aharoni" pitchFamily="2" charset="-79"/>
                <a:cs typeface="Aharoni" pitchFamily="2" charset="-79"/>
              </a:rPr>
              <a:t>Otros</a:t>
            </a:r>
            <a:r>
              <a:rPr lang="fr-FR" sz="14400" b="1" dirty="0">
                <a:latin typeface="Aharoni" pitchFamily="2" charset="-79"/>
                <a:cs typeface="Aharoni" pitchFamily="2" charset="-79"/>
              </a:rPr>
              <a:t> </a:t>
            </a:r>
            <a:r>
              <a:rPr lang="fr-FR" sz="14400" b="1" dirty="0" err="1">
                <a:latin typeface="Aharoni" pitchFamily="2" charset="-79"/>
                <a:cs typeface="Aharoni" pitchFamily="2" charset="-79"/>
              </a:rPr>
              <a:t>servicios</a:t>
            </a:r>
            <a:r>
              <a:rPr lang="fr-FR" sz="14400" b="1" dirty="0">
                <a:latin typeface="Aharoni" pitchFamily="2" charset="-79"/>
                <a:cs typeface="Aharoni" pitchFamily="2" charset="-79"/>
              </a:rPr>
              <a:t> </a:t>
            </a:r>
            <a:r>
              <a:rPr lang="fr-FR" sz="14400" b="1" dirty="0" err="1">
                <a:latin typeface="Aharoni" pitchFamily="2" charset="-79"/>
                <a:cs typeface="Aharoni" pitchFamily="2" charset="-79"/>
              </a:rPr>
              <a:t>diocesanos</a:t>
            </a:r>
            <a:r>
              <a:rPr lang="fr-FR" sz="14400" b="1" dirty="0">
                <a:latin typeface="Aharoni" pitchFamily="2" charset="-79"/>
                <a:cs typeface="Aharoni" pitchFamily="2" charset="-79"/>
              </a:rPr>
              <a:t>:</a:t>
            </a:r>
          </a:p>
          <a:p>
            <a:endParaRPr lang="fr-FR" b="1" dirty="0">
              <a:latin typeface="Aharoni" pitchFamily="2" charset="-79"/>
              <a:cs typeface="Aharoni" pitchFamily="2" charset="-79"/>
            </a:endParaRPr>
          </a:p>
          <a:p>
            <a:r>
              <a:rPr lang="es-ES" sz="8000" b="1" dirty="0">
                <a:cs typeface="Aharoni" pitchFamily="2" charset="-79"/>
              </a:rPr>
              <a:t> La Delegación de Familia: ofrece encuentros formativos y festivos, para las familias. EJERCICIOS ESPIRITUALES FAMILIARES: fin </a:t>
            </a:r>
            <a:r>
              <a:rPr lang="fr-FR" sz="8000" b="1" dirty="0">
                <a:cs typeface="Aharoni" pitchFamily="2" charset="-79"/>
              </a:rPr>
              <a:t>de </a:t>
            </a:r>
            <a:r>
              <a:rPr lang="fr-FR" sz="8000" b="1" dirty="0" err="1">
                <a:cs typeface="Aharoni" pitchFamily="2" charset="-79"/>
              </a:rPr>
              <a:t>semana</a:t>
            </a:r>
            <a:r>
              <a:rPr lang="fr-FR" sz="8000" b="1" dirty="0">
                <a:cs typeface="Aharoni" pitchFamily="2" charset="-79"/>
              </a:rPr>
              <a:t> </a:t>
            </a:r>
            <a:r>
              <a:rPr lang="fr-FR" sz="8000" b="1" dirty="0" err="1">
                <a:cs typeface="Aharoni" pitchFamily="2" charset="-79"/>
              </a:rPr>
              <a:t>anterior</a:t>
            </a:r>
            <a:r>
              <a:rPr lang="fr-FR" sz="8000" b="1" dirty="0">
                <a:cs typeface="Aharoni" pitchFamily="2" charset="-79"/>
              </a:rPr>
              <a:t> al Domingo de Ramos 6-7 ABRIL . 13 </a:t>
            </a:r>
            <a:r>
              <a:rPr lang="fr-FR" sz="8000" b="1" dirty="0" err="1">
                <a:cs typeface="Aharoni" pitchFamily="2" charset="-79"/>
              </a:rPr>
              <a:t>edición</a:t>
            </a:r>
            <a:r>
              <a:rPr lang="fr-FR" sz="8000" b="1" dirty="0">
                <a:cs typeface="Aharoni" pitchFamily="2" charset="-79"/>
              </a:rPr>
              <a:t>… </a:t>
            </a:r>
            <a:r>
              <a:rPr lang="fr-FR" sz="8000" b="1">
                <a:cs typeface="Aharoni" pitchFamily="2" charset="-79"/>
              </a:rPr>
              <a:t>en Tarazona.</a:t>
            </a:r>
            <a:endParaRPr lang="fr-FR" sz="8000" b="1" dirty="0">
              <a:cs typeface="Aharoni" pitchFamily="2" charset="-79"/>
            </a:endParaRPr>
          </a:p>
          <a:p>
            <a:r>
              <a:rPr lang="fr-FR" sz="8000" b="1" dirty="0" err="1">
                <a:cs typeface="Aharoni" pitchFamily="2" charset="-79"/>
              </a:rPr>
              <a:t>Jornada</a:t>
            </a:r>
            <a:r>
              <a:rPr lang="fr-FR" sz="8000" b="1" dirty="0">
                <a:cs typeface="Aharoni" pitchFamily="2" charset="-79"/>
              </a:rPr>
              <a:t> de la Vida. </a:t>
            </a:r>
            <a:r>
              <a:rPr lang="fr-FR" sz="8000" b="1" dirty="0" err="1">
                <a:cs typeface="Aharoni" pitchFamily="2" charset="-79"/>
              </a:rPr>
              <a:t>Día</a:t>
            </a:r>
            <a:r>
              <a:rPr lang="fr-FR" sz="8000" b="1" dirty="0">
                <a:cs typeface="Aharoni" pitchFamily="2" charset="-79"/>
              </a:rPr>
              <a:t> de la </a:t>
            </a:r>
            <a:r>
              <a:rPr lang="fr-FR" sz="8000" b="1" dirty="0" err="1">
                <a:cs typeface="Aharoni" pitchFamily="2" charset="-79"/>
              </a:rPr>
              <a:t>Sagrada</a:t>
            </a:r>
            <a:r>
              <a:rPr lang="fr-FR" sz="8000" b="1" dirty="0">
                <a:cs typeface="Aharoni" pitchFamily="2" charset="-79"/>
              </a:rPr>
              <a:t> </a:t>
            </a:r>
            <a:r>
              <a:rPr lang="fr-FR" sz="8000" b="1" dirty="0" err="1">
                <a:cs typeface="Aharoni" pitchFamily="2" charset="-79"/>
              </a:rPr>
              <a:t>Familia</a:t>
            </a:r>
            <a:r>
              <a:rPr lang="fr-FR" sz="8000" b="1" dirty="0">
                <a:cs typeface="Aharoni" pitchFamily="2" charset="-79"/>
              </a:rPr>
              <a:t>…</a:t>
            </a:r>
          </a:p>
          <a:p>
            <a:endParaRPr lang="fr-FR" sz="8000" b="1" dirty="0">
              <a:cs typeface="Aharoni" pitchFamily="2" charset="-79"/>
            </a:endParaRPr>
          </a:p>
          <a:p>
            <a:r>
              <a:rPr lang="es-ES" sz="8000" b="1" dirty="0">
                <a:cs typeface="Aharoni" pitchFamily="2" charset="-79"/>
              </a:rPr>
              <a:t> La Acción Católica nacional: organiza retiros y ejercicios espirituales para</a:t>
            </a:r>
          </a:p>
          <a:p>
            <a:pPr marL="0" indent="0">
              <a:buNone/>
            </a:pPr>
            <a:r>
              <a:rPr lang="es-ES" sz="8000" b="1" dirty="0">
                <a:cs typeface="Aharoni" pitchFamily="2" charset="-79"/>
              </a:rPr>
              <a:t>       adultos. También organiza una semana de formación para familias</a:t>
            </a:r>
            <a:r>
              <a:rPr lang="fr-FR" sz="8000" b="1" dirty="0">
                <a:cs typeface="Aharoni" pitchFamily="2" charset="-79"/>
              </a:rPr>
              <a:t>.</a:t>
            </a:r>
          </a:p>
          <a:p>
            <a:endParaRPr lang="fr-FR" sz="8000" b="1" dirty="0">
              <a:cs typeface="Aharoni" pitchFamily="2" charset="-79"/>
            </a:endParaRPr>
          </a:p>
          <a:p>
            <a:r>
              <a:rPr lang="es-ES" sz="8000" b="1" dirty="0">
                <a:cs typeface="Aharoni" pitchFamily="2" charset="-79"/>
              </a:rPr>
              <a:t> Encuentro Matrimonial: organiza fines de semana para revitalizar la </a:t>
            </a:r>
            <a:r>
              <a:rPr lang="fr-FR" sz="8000" b="1" dirty="0">
                <a:cs typeface="Aharoni" pitchFamily="2" charset="-79"/>
              </a:rPr>
              <a:t>vida  matrimonial. </a:t>
            </a:r>
            <a:r>
              <a:rPr lang="fr-FR" sz="8000" b="1" dirty="0" err="1">
                <a:cs typeface="Aharoni" pitchFamily="2" charset="-79"/>
              </a:rPr>
              <a:t>Así</a:t>
            </a:r>
            <a:r>
              <a:rPr lang="fr-FR" sz="8000" b="1" dirty="0">
                <a:cs typeface="Aharoni" pitchFamily="2" charset="-79"/>
              </a:rPr>
              <a:t> </a:t>
            </a:r>
            <a:r>
              <a:rPr lang="fr-FR" sz="8000" b="1" dirty="0" err="1">
                <a:cs typeface="Aharoni" pitchFamily="2" charset="-79"/>
              </a:rPr>
              <a:t>como</a:t>
            </a:r>
            <a:r>
              <a:rPr lang="fr-FR" sz="8000" b="1" dirty="0">
                <a:cs typeface="Aharoni" pitchFamily="2" charset="-79"/>
              </a:rPr>
              <a:t> </a:t>
            </a:r>
            <a:r>
              <a:rPr lang="fr-FR" sz="8000" b="1" dirty="0" err="1">
                <a:cs typeface="Aharoni" pitchFamily="2" charset="-79"/>
              </a:rPr>
              <a:t>Chamin</a:t>
            </a:r>
            <a:r>
              <a:rPr lang="fr-FR" sz="8000" b="1" dirty="0">
                <a:cs typeface="Aharoni" pitchFamily="2" charset="-79"/>
              </a:rPr>
              <a:t> Neuf, los weekend y </a:t>
            </a:r>
            <a:r>
              <a:rPr lang="fr-FR" sz="8000" b="1" dirty="0" err="1">
                <a:cs typeface="Aharoni" pitchFamily="2" charset="-79"/>
              </a:rPr>
              <a:t>semana</a:t>
            </a:r>
            <a:r>
              <a:rPr lang="fr-FR" sz="8000" b="1" dirty="0">
                <a:cs typeface="Aharoni" pitchFamily="2" charset="-79"/>
              </a:rPr>
              <a:t> </a:t>
            </a:r>
            <a:r>
              <a:rPr lang="fr-FR" sz="8000" b="1" dirty="0" err="1">
                <a:cs typeface="Aharoni" pitchFamily="2" charset="-79"/>
              </a:rPr>
              <a:t>Caná</a:t>
            </a:r>
            <a:r>
              <a:rPr lang="fr-FR" sz="8000" b="1" dirty="0">
                <a:cs typeface="Aharoni" pitchFamily="2" charset="-79"/>
              </a:rPr>
              <a:t>…</a:t>
            </a:r>
          </a:p>
          <a:p>
            <a:endParaRPr lang="fr-FR" sz="8000" b="1" dirty="0">
              <a:cs typeface="Aharoni" pitchFamily="2" charset="-79"/>
            </a:endParaRPr>
          </a:p>
          <a:p>
            <a:r>
              <a:rPr lang="fr-FR" sz="8000" b="1" dirty="0">
                <a:cs typeface="Aharoni" pitchFamily="2" charset="-79"/>
              </a:rPr>
              <a:t> </a:t>
            </a:r>
            <a:r>
              <a:rPr lang="fr-FR" sz="8000" b="1" dirty="0" err="1">
                <a:cs typeface="Aharoni" pitchFamily="2" charset="-79"/>
              </a:rPr>
              <a:t>Encuentro</a:t>
            </a:r>
            <a:r>
              <a:rPr lang="fr-FR" sz="8000" b="1" dirty="0">
                <a:cs typeface="Aharoni" pitchFamily="2" charset="-79"/>
              </a:rPr>
              <a:t> de </a:t>
            </a:r>
            <a:r>
              <a:rPr lang="fr-FR" sz="8000" b="1" dirty="0" err="1">
                <a:cs typeface="Aharoni" pitchFamily="2" charset="-79"/>
              </a:rPr>
              <a:t>Novios</a:t>
            </a:r>
            <a:r>
              <a:rPr lang="fr-FR" sz="8000" b="1" dirty="0">
                <a:cs typeface="Aharoni" pitchFamily="2" charset="-79"/>
              </a:rPr>
              <a:t>: </a:t>
            </a:r>
            <a:r>
              <a:rPr lang="fr-FR" sz="8000" b="1" dirty="0" err="1">
                <a:cs typeface="Aharoni" pitchFamily="2" charset="-79"/>
              </a:rPr>
              <a:t>organiza</a:t>
            </a:r>
            <a:r>
              <a:rPr lang="fr-FR" sz="8000" b="1" dirty="0">
                <a:cs typeface="Aharoni" pitchFamily="2" charset="-79"/>
              </a:rPr>
              <a:t> fines de </a:t>
            </a:r>
            <a:r>
              <a:rPr lang="fr-FR" sz="8000" b="1" dirty="0" err="1">
                <a:cs typeface="Aharoni" pitchFamily="2" charset="-79"/>
              </a:rPr>
              <a:t>semana</a:t>
            </a:r>
            <a:r>
              <a:rPr lang="fr-FR" sz="8000" b="1" dirty="0">
                <a:cs typeface="Aharoni" pitchFamily="2" charset="-79"/>
              </a:rPr>
              <a:t> para </a:t>
            </a:r>
            <a:r>
              <a:rPr lang="fr-FR" sz="8000" b="1" dirty="0" err="1">
                <a:cs typeface="Aharoni" pitchFamily="2" charset="-79"/>
              </a:rPr>
              <a:t>novios</a:t>
            </a:r>
            <a:r>
              <a:rPr lang="fr-FR" sz="8000" b="1" dirty="0">
                <a:cs typeface="Aharoni" pitchFamily="2" charset="-79"/>
              </a:rPr>
              <a:t> que</a:t>
            </a:r>
          </a:p>
          <a:p>
            <a:pPr marL="0" indent="0">
              <a:buNone/>
            </a:pPr>
            <a:r>
              <a:rPr lang="es-ES" sz="8000" b="1" dirty="0">
                <a:cs typeface="Aharoni" pitchFamily="2" charset="-79"/>
              </a:rPr>
              <a:t>       piensan fundar una familia. Sirve como “cursillo” prematrimonial.</a:t>
            </a:r>
          </a:p>
          <a:p>
            <a:endParaRPr lang="es-ES" sz="8000" b="1" dirty="0">
              <a:cs typeface="Aharoni" pitchFamily="2" charset="-79"/>
            </a:endParaRPr>
          </a:p>
          <a:p>
            <a:r>
              <a:rPr lang="es-ES" sz="8000" b="1" dirty="0">
                <a:cs typeface="Aharoni" pitchFamily="2" charset="-79"/>
              </a:rPr>
              <a:t> Familias de Nazaret: organiza retiros y ejercicios espirituales.</a:t>
            </a:r>
          </a:p>
          <a:p>
            <a:endParaRPr lang="es-ES" sz="8000" b="1" dirty="0">
              <a:cs typeface="Aharoni" pitchFamily="2" charset="-79"/>
            </a:endParaRPr>
          </a:p>
          <a:p>
            <a:r>
              <a:rPr lang="es-ES" sz="8000" b="1" dirty="0">
                <a:cs typeface="Aharoni" pitchFamily="2" charset="-79"/>
              </a:rPr>
              <a:t>El Movimiento Familiar Cristiano, atiende numerosos equipos y formación integral por edades.</a:t>
            </a:r>
            <a:endParaRPr lang="fr-FR" sz="8000" b="1" dirty="0">
              <a:cs typeface="Aharoni" pitchFamily="2" charset="-79"/>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fr-FR" dirty="0"/>
          </a:p>
        </p:txBody>
      </p:sp>
      <p:sp>
        <p:nvSpPr>
          <p:cNvPr id="3" name="2 Marcador de contenido"/>
          <p:cNvSpPr>
            <a:spLocks noGrp="1"/>
          </p:cNvSpPr>
          <p:nvPr>
            <p:ph idx="1"/>
          </p:nvPr>
        </p:nvSpPr>
        <p:spPr>
          <a:xfrm>
            <a:off x="457200" y="908720"/>
            <a:ext cx="8229600" cy="5217443"/>
          </a:xfrm>
        </p:spPr>
        <p:txBody>
          <a:bodyPr>
            <a:normAutofit fontScale="92500" lnSpcReduction="20000"/>
          </a:bodyPr>
          <a:lstStyle/>
          <a:p>
            <a:pPr algn="just">
              <a:buNone/>
            </a:pPr>
            <a:r>
              <a:rPr lang="fr-FR" sz="5800" b="1" dirty="0"/>
              <a:t>1 </a:t>
            </a:r>
            <a:r>
              <a:rPr lang="fr-FR" b="1" dirty="0"/>
              <a:t>Hay que </a:t>
            </a:r>
            <a:r>
              <a:rPr lang="fr-FR" b="1" dirty="0" err="1"/>
              <a:t>entenderla</a:t>
            </a:r>
            <a:r>
              <a:rPr lang="fr-FR" b="1" dirty="0"/>
              <a:t> </a:t>
            </a:r>
            <a:r>
              <a:rPr lang="fr-FR" b="1" dirty="0" err="1"/>
              <a:t>adecuadamente</a:t>
            </a:r>
            <a:r>
              <a:rPr lang="fr-FR" b="1" dirty="0"/>
              <a:t>:                Hay </a:t>
            </a:r>
            <a:r>
              <a:rPr lang="fr-FR" b="1" dirty="0" err="1"/>
              <a:t>una</a:t>
            </a:r>
            <a:r>
              <a:rPr lang="fr-FR" b="1" dirty="0"/>
              <a:t> </a:t>
            </a:r>
            <a:r>
              <a:rPr lang="fr-FR" b="1" dirty="0" err="1"/>
              <a:t>novedad</a:t>
            </a:r>
            <a:r>
              <a:rPr lang="fr-FR" b="1" dirty="0"/>
              <a:t> </a:t>
            </a:r>
            <a:r>
              <a:rPr lang="fr-FR" b="1" dirty="0" err="1"/>
              <a:t>por</a:t>
            </a:r>
            <a:r>
              <a:rPr lang="fr-FR" b="1" dirty="0"/>
              <a:t> </a:t>
            </a:r>
            <a:r>
              <a:rPr lang="fr-FR" b="1" dirty="0" err="1"/>
              <a:t>descubrir</a:t>
            </a:r>
            <a:r>
              <a:rPr lang="fr-FR" b="1" dirty="0"/>
              <a:t>…</a:t>
            </a:r>
          </a:p>
          <a:p>
            <a:pPr algn="just"/>
            <a:r>
              <a:rPr lang="es-ES" dirty="0"/>
              <a:t> La pastoral familiar no es una sección más de nuestra pastoral parroquial. Es </a:t>
            </a:r>
            <a:r>
              <a:rPr lang="fr-FR" dirty="0" err="1"/>
              <a:t>mucho</a:t>
            </a:r>
            <a:r>
              <a:rPr lang="fr-FR" dirty="0"/>
              <a:t> </a:t>
            </a:r>
            <a:r>
              <a:rPr lang="fr-FR" dirty="0" err="1"/>
              <a:t>más</a:t>
            </a:r>
            <a:r>
              <a:rPr lang="fr-FR" dirty="0"/>
              <a:t>.</a:t>
            </a:r>
          </a:p>
          <a:p>
            <a:pPr algn="just"/>
            <a:r>
              <a:rPr lang="es-ES" dirty="0"/>
              <a:t> No encaja en el esquema habitual que empleamos en las parroquias (catequesis, </a:t>
            </a:r>
            <a:r>
              <a:rPr lang="fr-FR" dirty="0" err="1"/>
              <a:t>liturgia</a:t>
            </a:r>
            <a:r>
              <a:rPr lang="fr-FR" dirty="0"/>
              <a:t>, Caritas).</a:t>
            </a:r>
          </a:p>
          <a:p>
            <a:pPr algn="just"/>
            <a:r>
              <a:rPr lang="es-ES" dirty="0"/>
              <a:t> No es sólo un grupo más de adultos, ni uno más del consejo pastoral. No es sólo el grupo de matrimonios, ni es sólo el equipo que imparte los “cursillos” </a:t>
            </a:r>
            <a:r>
              <a:rPr lang="fr-FR" dirty="0" err="1"/>
              <a:t>prematrimoniales</a:t>
            </a:r>
            <a:r>
              <a:rPr lang="fr-FR" dirty="0"/>
              <a:t>. </a:t>
            </a:r>
          </a:p>
          <a:p>
            <a:pPr algn="just"/>
            <a:r>
              <a:rPr lang="fr-FR" dirty="0"/>
              <a:t>Es </a:t>
            </a:r>
            <a:r>
              <a:rPr lang="fr-FR" dirty="0" err="1"/>
              <a:t>mucho</a:t>
            </a:r>
            <a:r>
              <a:rPr lang="fr-FR" dirty="0"/>
              <a:t> </a:t>
            </a:r>
            <a:r>
              <a:rPr lang="fr-FR" dirty="0" err="1"/>
              <a:t>más</a:t>
            </a:r>
            <a:r>
              <a:rPr lang="fr-FR"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fr-FR"/>
          </a:p>
        </p:txBody>
      </p:sp>
      <p:sp>
        <p:nvSpPr>
          <p:cNvPr id="3" name="2 Marcador de contenido"/>
          <p:cNvSpPr>
            <a:spLocks noGrp="1"/>
          </p:cNvSpPr>
          <p:nvPr>
            <p:ph idx="1"/>
          </p:nvPr>
        </p:nvSpPr>
        <p:spPr>
          <a:xfrm>
            <a:off x="457200" y="332656"/>
            <a:ext cx="8229600" cy="6336704"/>
          </a:xfrm>
        </p:spPr>
        <p:txBody>
          <a:bodyPr>
            <a:normAutofit fontScale="70000" lnSpcReduction="20000"/>
          </a:bodyPr>
          <a:lstStyle/>
          <a:p>
            <a:pPr algn="just">
              <a:buNone/>
            </a:pPr>
            <a:r>
              <a:rPr lang="fr-FR" sz="7000" b="1" dirty="0"/>
              <a:t>2  </a:t>
            </a:r>
            <a:r>
              <a:rPr lang="fr-FR" b="1" dirty="0"/>
              <a:t>  </a:t>
            </a:r>
            <a:r>
              <a:rPr lang="fr-FR" b="1" dirty="0" err="1"/>
              <a:t>Entonces</a:t>
            </a:r>
            <a:r>
              <a:rPr lang="fr-FR" b="1" dirty="0"/>
              <a:t>  ¿en </a:t>
            </a:r>
            <a:r>
              <a:rPr lang="fr-FR" b="1" dirty="0" err="1"/>
              <a:t>qué</a:t>
            </a:r>
            <a:r>
              <a:rPr lang="fr-FR" b="1" dirty="0"/>
              <a:t> consiste?:</a:t>
            </a:r>
          </a:p>
          <a:p>
            <a:pPr algn="just"/>
            <a:r>
              <a:rPr lang="es-ES" dirty="0"/>
              <a:t> Los documentos de la Iglesia hablan de la pastoral familiar como de una “dimensión esencial” de la </a:t>
            </a:r>
            <a:r>
              <a:rPr lang="es-ES" u="sng" dirty="0"/>
              <a:t>evangelización</a:t>
            </a:r>
            <a:r>
              <a:rPr lang="es-ES" dirty="0"/>
              <a:t>. Está presente </a:t>
            </a:r>
            <a:r>
              <a:rPr lang="es-ES" u="sng" dirty="0"/>
              <a:t>en cada</a:t>
            </a:r>
            <a:r>
              <a:rPr lang="es-ES" dirty="0"/>
              <a:t> una de nuestras acciones pastorales, porque TODOS TENEMOS UNA FAMILIA.</a:t>
            </a:r>
          </a:p>
          <a:p>
            <a:pPr algn="just"/>
            <a:r>
              <a:rPr lang="es-ES" dirty="0"/>
              <a:t> De alguna manera, </a:t>
            </a:r>
            <a:r>
              <a:rPr lang="es-ES" u="sng" dirty="0"/>
              <a:t>todos hacemos</a:t>
            </a:r>
            <a:r>
              <a:rPr lang="es-ES" dirty="0"/>
              <a:t> ya pastoral familiar, pero conviene darle el lugar y la importancia que merece. Se debe realizar de forma clara y consciente.</a:t>
            </a:r>
          </a:p>
          <a:p>
            <a:pPr algn="just"/>
            <a:r>
              <a:rPr lang="es-ES" dirty="0"/>
              <a:t> Es una pastoral “vertebradora e integradora”. En torno a ella, se puede </a:t>
            </a:r>
            <a:r>
              <a:rPr lang="fr-FR" dirty="0" err="1"/>
              <a:t>organizar</a:t>
            </a:r>
            <a:r>
              <a:rPr lang="fr-FR" dirty="0"/>
              <a:t> </a:t>
            </a:r>
            <a:r>
              <a:rPr lang="fr-FR" u="sng" dirty="0" err="1"/>
              <a:t>toda</a:t>
            </a:r>
            <a:r>
              <a:rPr lang="fr-FR" dirty="0"/>
              <a:t> la pastoral.</a:t>
            </a:r>
          </a:p>
          <a:p>
            <a:pPr algn="just"/>
            <a:r>
              <a:rPr lang="es-ES" dirty="0"/>
              <a:t> Lejos de desfavorecer o perjudicar otras acciones pastorales, las potencia y </a:t>
            </a:r>
            <a:r>
              <a:rPr lang="fr-FR" dirty="0"/>
              <a:t>articula.</a:t>
            </a:r>
          </a:p>
          <a:p>
            <a:pPr algn="just"/>
            <a:r>
              <a:rPr lang="es-ES" dirty="0"/>
              <a:t> ¿Quieres mejorar la catequesis de infancia, la liturgia, la pastoral de juventud, la pastoral obrera, la de enfermos, la atención a los inmigrantes, el apostolado seglar, las asociaciones de fieles, la pastoral vocacional, Caritas, la atención a los novios, etc.?</a:t>
            </a:r>
          </a:p>
          <a:p>
            <a:pPr algn="just"/>
            <a:r>
              <a:rPr lang="es-ES" i="1" dirty="0"/>
              <a:t> INVIERTE EN PASTORAL FAMILIAR</a:t>
            </a:r>
            <a:r>
              <a:rPr lang="es-ES" dirty="0"/>
              <a:t>.</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fr-FR"/>
          </a:p>
        </p:txBody>
      </p:sp>
      <p:sp>
        <p:nvSpPr>
          <p:cNvPr id="3" name="2 Marcador de contenido"/>
          <p:cNvSpPr>
            <a:spLocks noGrp="1"/>
          </p:cNvSpPr>
          <p:nvPr>
            <p:ph idx="1"/>
          </p:nvPr>
        </p:nvSpPr>
        <p:spPr>
          <a:xfrm>
            <a:off x="467544" y="521296"/>
            <a:ext cx="8352928" cy="6336704"/>
          </a:xfrm>
        </p:spPr>
        <p:txBody>
          <a:bodyPr>
            <a:normAutofit fontScale="77500" lnSpcReduction="20000"/>
          </a:bodyPr>
          <a:lstStyle/>
          <a:p>
            <a:pPr algn="just">
              <a:buNone/>
            </a:pPr>
            <a:r>
              <a:rPr lang="es-ES" sz="7000" b="1" dirty="0"/>
              <a:t>3 </a:t>
            </a:r>
            <a:r>
              <a:rPr lang="es-ES" b="1" dirty="0"/>
              <a:t>¿Cuál es el objetivo último de la pastoral familiar?</a:t>
            </a:r>
          </a:p>
          <a:p>
            <a:pPr algn="just"/>
            <a:endParaRPr lang="es-ES" b="1" dirty="0"/>
          </a:p>
          <a:p>
            <a:pPr algn="just"/>
            <a:r>
              <a:rPr lang="es-ES" dirty="0"/>
              <a:t> La pastoral familiar es la </a:t>
            </a:r>
            <a:r>
              <a:rPr lang="es-ES" dirty="0">
                <a:solidFill>
                  <a:schemeClr val="accent6">
                    <a:lumMod val="75000"/>
                  </a:schemeClr>
                </a:solidFill>
              </a:rPr>
              <a:t>acción evangelizadora que realiza la Iglesia, orientada por sus pastores, </a:t>
            </a:r>
            <a:r>
              <a:rPr lang="es-ES" u="sng" dirty="0">
                <a:solidFill>
                  <a:schemeClr val="accent6">
                    <a:lumMod val="75000"/>
                  </a:schemeClr>
                </a:solidFill>
              </a:rPr>
              <a:t>en</a:t>
            </a:r>
            <a:r>
              <a:rPr lang="es-ES" dirty="0">
                <a:solidFill>
                  <a:schemeClr val="accent6">
                    <a:lumMod val="75000"/>
                  </a:schemeClr>
                </a:solidFill>
              </a:rPr>
              <a:t> la familia y </a:t>
            </a:r>
            <a:r>
              <a:rPr lang="es-ES" u="sng" dirty="0">
                <a:solidFill>
                  <a:schemeClr val="accent6">
                    <a:lumMod val="75000"/>
                  </a:schemeClr>
                </a:solidFill>
              </a:rPr>
              <a:t>con</a:t>
            </a:r>
            <a:r>
              <a:rPr lang="es-ES" dirty="0">
                <a:solidFill>
                  <a:schemeClr val="accent6">
                    <a:lumMod val="75000"/>
                  </a:schemeClr>
                </a:solidFill>
              </a:rPr>
              <a:t> la familia en su conjunto, acompañándola en todas las etapas y situaciones del camino de la vida</a:t>
            </a:r>
            <a:r>
              <a:rPr lang="es-ES" dirty="0"/>
              <a:t>.</a:t>
            </a:r>
          </a:p>
          <a:p>
            <a:pPr algn="just"/>
            <a:r>
              <a:rPr lang="es-ES" dirty="0"/>
              <a:t> Es una llamada a </a:t>
            </a:r>
            <a:r>
              <a:rPr lang="es-ES" u="sng" dirty="0"/>
              <a:t>renovar la vida</a:t>
            </a:r>
            <a:r>
              <a:rPr lang="es-ES" dirty="0"/>
              <a:t> de los matrimonios y las familias cristianas, reafirmando su </a:t>
            </a:r>
            <a:r>
              <a:rPr lang="es-ES" u="sng" dirty="0"/>
              <a:t>vocación eclesial y social</a:t>
            </a:r>
            <a:r>
              <a:rPr lang="es-ES" dirty="0"/>
              <a:t>.</a:t>
            </a:r>
          </a:p>
          <a:p>
            <a:pPr algn="just"/>
            <a:r>
              <a:rPr lang="es-ES" dirty="0"/>
              <a:t> Se trata de </a:t>
            </a:r>
            <a:r>
              <a:rPr lang="es-ES" u="sng" dirty="0"/>
              <a:t>evangelizar a las familias, en cuanto familias</a:t>
            </a:r>
            <a:r>
              <a:rPr lang="es-ES" dirty="0"/>
              <a:t>, sin desmembrarlas, y de cómo las familias cristianas se incorporan a la evangelización de la Iglesia. Es </a:t>
            </a:r>
            <a:r>
              <a:rPr lang="es-ES" u="sng" dirty="0"/>
              <a:t>acompañarlas</a:t>
            </a:r>
            <a:r>
              <a:rPr lang="es-ES" dirty="0"/>
              <a:t> en su vida familiar. (Una vida en abundancia…).</a:t>
            </a:r>
          </a:p>
          <a:p>
            <a:pPr algn="just"/>
            <a:r>
              <a:rPr lang="es-ES" dirty="0"/>
              <a:t> El </a:t>
            </a:r>
            <a:r>
              <a:rPr lang="es-ES" u="sng" dirty="0"/>
              <a:t>objetivo</a:t>
            </a:r>
            <a:r>
              <a:rPr lang="es-ES" dirty="0"/>
              <a:t> es que las familias cristianas sean lo que tiene que ser: familia, ¡</a:t>
            </a:r>
            <a:r>
              <a:rPr lang="es-ES" i="1" dirty="0"/>
              <a:t>sé lo que eres</a:t>
            </a:r>
            <a:r>
              <a:rPr lang="es-ES" dirty="0"/>
              <a:t>!. Ayudar a que las personas realicen su </a:t>
            </a:r>
            <a:r>
              <a:rPr lang="es-ES" i="1" u="sng" dirty="0"/>
              <a:t>vocación al amor</a:t>
            </a:r>
            <a:r>
              <a:rPr lang="es-ES" u="sng" dirty="0"/>
              <a:t> </a:t>
            </a:r>
            <a:r>
              <a:rPr lang="es-ES" dirty="0"/>
              <a:t>y así ser felices.</a:t>
            </a:r>
          </a:p>
          <a:p>
            <a:pPr algn="just"/>
            <a:r>
              <a:rPr lang="es-ES" dirty="0"/>
              <a:t> Incluye “familiarizar” toda nuestra pastoral. Que la Iglesia sea una </a:t>
            </a:r>
            <a:r>
              <a:rPr lang="es-ES" i="1" dirty="0"/>
              <a:t>GRAN </a:t>
            </a:r>
            <a:r>
              <a:rPr lang="fr-FR" i="1" dirty="0"/>
              <a:t>FAMILIA</a:t>
            </a:r>
            <a:r>
              <a:rPr lang="fr-FR" dirty="0"/>
              <a:t>, </a:t>
            </a:r>
            <a:r>
              <a:rPr lang="fr-FR" dirty="0" err="1"/>
              <a:t>una</a:t>
            </a:r>
            <a:r>
              <a:rPr lang="fr-FR" dirty="0"/>
              <a:t> </a:t>
            </a:r>
            <a:r>
              <a:rPr lang="fr-FR" dirty="0" err="1"/>
              <a:t>Familia</a:t>
            </a:r>
            <a:r>
              <a:rPr lang="fr-FR" dirty="0"/>
              <a:t> </a:t>
            </a:r>
            <a:r>
              <a:rPr lang="fr-FR" dirty="0" err="1"/>
              <a:t>compuesta</a:t>
            </a:r>
            <a:r>
              <a:rPr lang="fr-FR" dirty="0"/>
              <a:t> </a:t>
            </a:r>
            <a:r>
              <a:rPr lang="fr-FR" dirty="0" err="1"/>
              <a:t>por</a:t>
            </a:r>
            <a:r>
              <a:rPr lang="fr-FR" dirty="0"/>
              <a:t> familias.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fr-FR"/>
          </a:p>
        </p:txBody>
      </p:sp>
      <p:pic>
        <p:nvPicPr>
          <p:cNvPr id="1026" name="Picture 2"/>
          <p:cNvPicPr>
            <a:picLocks noGrp="1" noChangeAspect="1" noChangeArrowheads="1"/>
          </p:cNvPicPr>
          <p:nvPr>
            <p:ph idx="1"/>
          </p:nvPr>
        </p:nvPicPr>
        <p:blipFill>
          <a:blip r:embed="rId2" cstate="print"/>
          <a:srcRect/>
          <a:stretch>
            <a:fillRect/>
          </a:stretch>
        </p:blipFill>
        <p:spPr bwMode="auto">
          <a:xfrm>
            <a:off x="323528" y="188640"/>
            <a:ext cx="8496943" cy="666936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fr-FR"/>
          </a:p>
        </p:txBody>
      </p:sp>
      <p:sp>
        <p:nvSpPr>
          <p:cNvPr id="3" name="2 Marcador de contenido"/>
          <p:cNvSpPr>
            <a:spLocks noGrp="1"/>
          </p:cNvSpPr>
          <p:nvPr>
            <p:ph idx="1"/>
          </p:nvPr>
        </p:nvSpPr>
        <p:spPr>
          <a:xfrm>
            <a:off x="457200" y="404664"/>
            <a:ext cx="8229600" cy="6696744"/>
          </a:xfrm>
        </p:spPr>
        <p:txBody>
          <a:bodyPr>
            <a:noAutofit/>
          </a:bodyPr>
          <a:lstStyle/>
          <a:p>
            <a:pPr>
              <a:buNone/>
            </a:pPr>
            <a:r>
              <a:rPr lang="es-ES" sz="5400" b="1" dirty="0">
                <a:latin typeface="Aharoni" pitchFamily="2" charset="-79"/>
                <a:cs typeface="Aharoni" pitchFamily="2" charset="-79"/>
              </a:rPr>
              <a:t>5</a:t>
            </a:r>
            <a:r>
              <a:rPr lang="es-ES" sz="2400" b="1" dirty="0">
                <a:latin typeface="Aharoni" pitchFamily="2" charset="-79"/>
                <a:cs typeface="Aharoni" pitchFamily="2" charset="-79"/>
              </a:rPr>
              <a:t>   Formar el </a:t>
            </a:r>
            <a:r>
              <a:rPr lang="es-ES" sz="2400" b="1" u="sng" dirty="0">
                <a:latin typeface="Aharoni" pitchFamily="2" charset="-79"/>
                <a:cs typeface="Aharoni" pitchFamily="2" charset="-79"/>
              </a:rPr>
              <a:t>equipo</a:t>
            </a:r>
            <a:r>
              <a:rPr lang="es-ES" sz="2400" b="1" dirty="0">
                <a:latin typeface="Aharoni" pitchFamily="2" charset="-79"/>
                <a:cs typeface="Aharoni" pitchFamily="2" charset="-79"/>
              </a:rPr>
              <a:t> de Pastoral Familiar Parroquial</a:t>
            </a:r>
          </a:p>
          <a:p>
            <a:pPr algn="just"/>
            <a:r>
              <a:rPr lang="es-ES" sz="1600" b="1" dirty="0">
                <a:cs typeface="Aharoni" pitchFamily="2" charset="-79"/>
              </a:rPr>
              <a:t> No es sólo el grupo de matrimonios, ni el grupo de adultos, ni los que imparten los</a:t>
            </a:r>
          </a:p>
          <a:p>
            <a:pPr marL="0" indent="0" algn="just">
              <a:buNone/>
            </a:pPr>
            <a:r>
              <a:rPr lang="es-ES" sz="1600" b="1" dirty="0">
                <a:cs typeface="Aharoni" pitchFamily="2" charset="-79"/>
              </a:rPr>
              <a:t>         “cursillos” prematrimoniales, ni uno más del consejo pastoral parroquial.</a:t>
            </a:r>
          </a:p>
          <a:p>
            <a:pPr algn="just"/>
            <a:r>
              <a:rPr lang="es-ES" sz="1600" b="1" dirty="0">
                <a:solidFill>
                  <a:schemeClr val="accent6">
                    <a:lumMod val="75000"/>
                  </a:schemeClr>
                </a:solidFill>
                <a:cs typeface="Aharoni" pitchFamily="2" charset="-79"/>
              </a:rPr>
              <a:t> ¿Quiénes son?</a:t>
            </a:r>
          </a:p>
          <a:p>
            <a:pPr marL="0" indent="0" algn="just">
              <a:buNone/>
            </a:pPr>
            <a:r>
              <a:rPr lang="es-ES" sz="1600" b="1" dirty="0">
                <a:solidFill>
                  <a:schemeClr val="accent6">
                    <a:lumMod val="75000"/>
                  </a:schemeClr>
                </a:solidFill>
                <a:cs typeface="Aharoni" pitchFamily="2" charset="-79"/>
              </a:rPr>
              <a:t>        </a:t>
            </a:r>
            <a:r>
              <a:rPr lang="es-ES" sz="1600" b="1" dirty="0">
                <a:cs typeface="Aharoni" pitchFamily="2" charset="-79"/>
              </a:rPr>
              <a:t>Lo conforma el párroco junto con algunos fieles (matrimonios que representen los distintos tiempos de la familia-, consagrados, agentes de pastoral) dispuestos a desarrollar la “pastoral familiar” en la parroquia.</a:t>
            </a:r>
          </a:p>
          <a:p>
            <a:pPr marL="0" indent="0" algn="just">
              <a:buNone/>
            </a:pPr>
            <a:r>
              <a:rPr lang="es-ES" sz="1600" b="1" dirty="0">
                <a:cs typeface="Aharoni" pitchFamily="2" charset="-79"/>
              </a:rPr>
              <a:t>         No se trata de multiplicar reuniones sino de poner en “clave de familia” todo lo que  hacemos ya en las parroquias. </a:t>
            </a:r>
          </a:p>
          <a:p>
            <a:pPr marL="0" indent="0" algn="just">
              <a:buNone/>
            </a:pPr>
            <a:r>
              <a:rPr lang="es-ES" sz="1600" b="1" dirty="0">
                <a:cs typeface="Aharoni" pitchFamily="2" charset="-79"/>
              </a:rPr>
              <a:t>        Recomendamos que no sea un grupo excesivamente amplio, para facilitar su capacidad de trabajo y de toma de </a:t>
            </a:r>
            <a:r>
              <a:rPr lang="fr-FR" sz="1600" b="1" dirty="0" err="1">
                <a:cs typeface="Aharoni" pitchFamily="2" charset="-79"/>
              </a:rPr>
              <a:t>decisiones</a:t>
            </a:r>
            <a:r>
              <a:rPr lang="fr-FR" sz="1600" b="1" dirty="0">
                <a:cs typeface="Aharoni" pitchFamily="2" charset="-79"/>
              </a:rPr>
              <a:t>.</a:t>
            </a:r>
          </a:p>
          <a:p>
            <a:pPr marL="0" indent="0">
              <a:buNone/>
            </a:pPr>
            <a:r>
              <a:rPr lang="fr-FR" sz="1600" b="1" dirty="0">
                <a:cs typeface="Aharoni" pitchFamily="2" charset="-79"/>
              </a:rPr>
              <a:t>         </a:t>
            </a:r>
            <a:r>
              <a:rPr lang="fr-FR" sz="1600" b="1" dirty="0">
                <a:solidFill>
                  <a:schemeClr val="accent6">
                    <a:lumMod val="75000"/>
                  </a:schemeClr>
                </a:solidFill>
                <a:cs typeface="Aharoni" pitchFamily="2" charset="-79"/>
              </a:rPr>
              <a:t>Sus </a:t>
            </a:r>
            <a:r>
              <a:rPr lang="fr-FR" sz="1600" b="1" dirty="0" err="1">
                <a:solidFill>
                  <a:schemeClr val="accent6">
                    <a:lumMod val="75000"/>
                  </a:schemeClr>
                </a:solidFill>
                <a:cs typeface="Aharoni" pitchFamily="2" charset="-79"/>
              </a:rPr>
              <a:t>primeros</a:t>
            </a:r>
            <a:r>
              <a:rPr lang="fr-FR" sz="1600" b="1" dirty="0">
                <a:solidFill>
                  <a:schemeClr val="accent6">
                    <a:lumMod val="75000"/>
                  </a:schemeClr>
                </a:solidFill>
                <a:cs typeface="Aharoni" pitchFamily="2" charset="-79"/>
              </a:rPr>
              <a:t> </a:t>
            </a:r>
            <a:r>
              <a:rPr lang="fr-FR" sz="1600" b="1" dirty="0" err="1">
                <a:solidFill>
                  <a:schemeClr val="accent6">
                    <a:lumMod val="75000"/>
                  </a:schemeClr>
                </a:solidFill>
                <a:cs typeface="Aharoni" pitchFamily="2" charset="-79"/>
              </a:rPr>
              <a:t>cometidos</a:t>
            </a:r>
            <a:r>
              <a:rPr lang="fr-FR" sz="1600" b="1" dirty="0">
                <a:solidFill>
                  <a:schemeClr val="accent6">
                    <a:lumMod val="75000"/>
                  </a:schemeClr>
                </a:solidFill>
                <a:cs typeface="Aharoni" pitchFamily="2" charset="-79"/>
              </a:rPr>
              <a:t> </a:t>
            </a:r>
            <a:r>
              <a:rPr lang="fr-FR" sz="1600" b="1" dirty="0" err="1">
                <a:solidFill>
                  <a:schemeClr val="accent6">
                    <a:lumMod val="75000"/>
                  </a:schemeClr>
                </a:solidFill>
                <a:cs typeface="Aharoni" pitchFamily="2" charset="-79"/>
              </a:rPr>
              <a:t>serán</a:t>
            </a:r>
            <a:r>
              <a:rPr lang="fr-FR" sz="1600" b="1" dirty="0">
                <a:cs typeface="Aharoni" pitchFamily="2" charset="-79"/>
              </a:rPr>
              <a:t>:</a:t>
            </a:r>
          </a:p>
          <a:p>
            <a:pPr algn="just"/>
            <a:r>
              <a:rPr lang="es-ES" sz="1600" b="1" dirty="0">
                <a:cs typeface="Aharoni" pitchFamily="2" charset="-79"/>
              </a:rPr>
              <a:t>- Diseñar un </a:t>
            </a:r>
            <a:r>
              <a:rPr lang="es-ES" sz="1600" b="1" u="sng" dirty="0">
                <a:cs typeface="Aharoni" pitchFamily="2" charset="-79"/>
              </a:rPr>
              <a:t>proyecto</a:t>
            </a:r>
            <a:r>
              <a:rPr lang="es-ES" sz="1600" b="1" dirty="0">
                <a:cs typeface="Aharoni" pitchFamily="2" charset="-79"/>
              </a:rPr>
              <a:t> de pastoral familiar en la parroquia; impulsar y coordinar los grupos de matrimonios y familias; y programar actividades, recordando que lo más importante no son las actividades </a:t>
            </a:r>
            <a:r>
              <a:rPr lang="es-ES" sz="1600" b="1" u="sng" dirty="0">
                <a:cs typeface="Aharoni" pitchFamily="2" charset="-79"/>
              </a:rPr>
              <a:t>sino las personas</a:t>
            </a:r>
            <a:r>
              <a:rPr lang="es-ES" sz="1600" b="1" dirty="0">
                <a:cs typeface="Aharoni" pitchFamily="2" charset="-79"/>
              </a:rPr>
              <a:t>.</a:t>
            </a:r>
          </a:p>
          <a:p>
            <a:pPr algn="just"/>
            <a:r>
              <a:rPr lang="es-ES" sz="1600" b="1" dirty="0">
                <a:cs typeface="Aharoni" pitchFamily="2" charset="-79"/>
              </a:rPr>
              <a:t>- Ser cauce de comunicación con la Delegación diocesana de Familia y Vida. La Delegación de Pastoral Familiar dispone de diversos servicios para ayudar a las familias, muchas veces </a:t>
            </a:r>
            <a:r>
              <a:rPr lang="fr-FR" sz="1600" b="1" dirty="0" err="1">
                <a:cs typeface="Aharoni" pitchFamily="2" charset="-79"/>
              </a:rPr>
              <a:t>desconocidos</a:t>
            </a:r>
            <a:r>
              <a:rPr lang="fr-FR" sz="1600" b="1" dirty="0">
                <a:cs typeface="Aharoni" pitchFamily="2" charset="-79"/>
              </a:rPr>
              <a:t> en las </a:t>
            </a:r>
            <a:r>
              <a:rPr lang="fr-FR" sz="1600" b="1" dirty="0" err="1">
                <a:cs typeface="Aharoni" pitchFamily="2" charset="-79"/>
              </a:rPr>
              <a:t>parroquias</a:t>
            </a:r>
            <a:r>
              <a:rPr lang="fr-FR" sz="1600" b="1" dirty="0">
                <a:cs typeface="Aharoni" pitchFamily="2" charset="-79"/>
              </a:rPr>
              <a:t>.</a:t>
            </a:r>
          </a:p>
          <a:p>
            <a:pPr algn="just"/>
            <a:r>
              <a:rPr lang="es-ES" sz="1600" b="1" dirty="0">
                <a:cs typeface="Aharoni" pitchFamily="2" charset="-79"/>
              </a:rPr>
              <a:t>- Formarse en cuestiones relacionadas con la familia. Es capital para la maduración </a:t>
            </a:r>
            <a:r>
              <a:rPr lang="fr-FR" sz="1600" b="1" dirty="0" err="1">
                <a:cs typeface="Aharoni" pitchFamily="2" charset="-79"/>
              </a:rPr>
              <a:t>del</a:t>
            </a:r>
            <a:r>
              <a:rPr lang="fr-FR" sz="1600" b="1" dirty="0">
                <a:cs typeface="Aharoni" pitchFamily="2" charset="-79"/>
              </a:rPr>
              <a:t> </a:t>
            </a:r>
            <a:r>
              <a:rPr lang="fr-FR" sz="1600" b="1" dirty="0" err="1">
                <a:cs typeface="Aharoni" pitchFamily="2" charset="-79"/>
              </a:rPr>
              <a:t>equipo</a:t>
            </a:r>
            <a:r>
              <a:rPr lang="fr-FR" sz="1600" b="1" dirty="0">
                <a:cs typeface="Aharoni" pitchFamily="2" charset="-79"/>
              </a:rPr>
              <a:t>. </a:t>
            </a:r>
            <a:r>
              <a:rPr lang="fr-FR" sz="1600" b="1" dirty="0" err="1">
                <a:cs typeface="Aharoni" pitchFamily="2" charset="-79"/>
              </a:rPr>
              <a:t>Pero</a:t>
            </a:r>
            <a:r>
              <a:rPr lang="fr-FR" sz="1600" b="1" dirty="0">
                <a:cs typeface="Aharoni" pitchFamily="2" charset="-79"/>
              </a:rPr>
              <a:t> para </a:t>
            </a:r>
            <a:r>
              <a:rPr lang="fr-FR" sz="1600" b="1" dirty="0" err="1">
                <a:cs typeface="Aharoni" pitchFamily="2" charset="-79"/>
              </a:rPr>
              <a:t>lanzarse</a:t>
            </a:r>
            <a:r>
              <a:rPr lang="fr-FR" sz="1600" b="1" dirty="0">
                <a:cs typeface="Aharoni" pitchFamily="2" charset="-79"/>
              </a:rPr>
              <a:t> a la </a:t>
            </a:r>
            <a:r>
              <a:rPr lang="fr-FR" sz="1600" b="1" dirty="0" err="1">
                <a:cs typeface="Aharoni" pitchFamily="2" charset="-79"/>
              </a:rPr>
              <a:t>acción</a:t>
            </a:r>
            <a:r>
              <a:rPr lang="fr-FR" sz="1600" b="1" dirty="0">
                <a:cs typeface="Aharoni" pitchFamily="2" charset="-79"/>
              </a:rPr>
              <a:t>, no se </a:t>
            </a:r>
            <a:r>
              <a:rPr lang="fr-FR" sz="1600" b="1" dirty="0" err="1">
                <a:cs typeface="Aharoni" pitchFamily="2" charset="-79"/>
              </a:rPr>
              <a:t>trata</a:t>
            </a:r>
            <a:r>
              <a:rPr lang="fr-FR" sz="1600" b="1" dirty="0">
                <a:cs typeface="Aharoni" pitchFamily="2" charset="-79"/>
              </a:rPr>
              <a:t> de </a:t>
            </a:r>
            <a:r>
              <a:rPr lang="fr-FR" sz="1600" b="1" dirty="0" err="1">
                <a:cs typeface="Aharoni" pitchFamily="2" charset="-79"/>
              </a:rPr>
              <a:t>ser</a:t>
            </a:r>
            <a:r>
              <a:rPr lang="fr-FR" sz="1600" b="1" dirty="0">
                <a:cs typeface="Aharoni" pitchFamily="2" charset="-79"/>
              </a:rPr>
              <a:t> </a:t>
            </a:r>
            <a:r>
              <a:rPr lang="fr-FR" sz="1600" b="1" dirty="0" err="1">
                <a:cs typeface="Aharoni" pitchFamily="2" charset="-79"/>
              </a:rPr>
              <a:t>eruditos</a:t>
            </a:r>
            <a:r>
              <a:rPr lang="fr-FR" sz="1600" b="1" dirty="0">
                <a:cs typeface="Aharoni" pitchFamily="2" charset="-79"/>
              </a:rPr>
              <a:t>. Del </a:t>
            </a:r>
            <a:r>
              <a:rPr lang="fr-FR" sz="1600" b="1" dirty="0" err="1">
                <a:cs typeface="Aharoni" pitchFamily="2" charset="-79"/>
              </a:rPr>
              <a:t>análisis</a:t>
            </a:r>
            <a:r>
              <a:rPr lang="fr-FR" sz="1600" b="1" dirty="0">
                <a:cs typeface="Aharoni" pitchFamily="2" charset="-79"/>
              </a:rPr>
              <a:t> a la </a:t>
            </a:r>
            <a:r>
              <a:rPr lang="fr-FR" sz="1600" b="1" dirty="0" err="1">
                <a:cs typeface="Aharoni" pitchFamily="2" charset="-79"/>
              </a:rPr>
              <a:t>parálísis</a:t>
            </a:r>
            <a:r>
              <a:rPr lang="fr-FR" sz="1600" b="1" dirty="0">
                <a:cs typeface="Aharoni" pitchFamily="2" charset="-79"/>
              </a:rPr>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fr-FR"/>
          </a:p>
        </p:txBody>
      </p:sp>
      <p:sp>
        <p:nvSpPr>
          <p:cNvPr id="3" name="2 Marcador de contenido"/>
          <p:cNvSpPr>
            <a:spLocks noGrp="1"/>
          </p:cNvSpPr>
          <p:nvPr>
            <p:ph idx="1"/>
          </p:nvPr>
        </p:nvSpPr>
        <p:spPr>
          <a:xfrm>
            <a:off x="457200" y="188640"/>
            <a:ext cx="8435280" cy="5937523"/>
          </a:xfrm>
        </p:spPr>
        <p:txBody>
          <a:bodyPr>
            <a:noAutofit/>
          </a:bodyPr>
          <a:lstStyle/>
          <a:p>
            <a:pPr marL="0" indent="0" algn="just">
              <a:buNone/>
            </a:pPr>
            <a:r>
              <a:rPr lang="es-ES" sz="4800" b="1" dirty="0">
                <a:latin typeface="Aharoni" pitchFamily="2" charset="-79"/>
                <a:cs typeface="Aharoni" pitchFamily="2" charset="-79"/>
              </a:rPr>
              <a:t>6 </a:t>
            </a:r>
            <a:r>
              <a:rPr lang="es-ES" sz="2800" b="1" dirty="0">
                <a:latin typeface="Aharoni" pitchFamily="2" charset="-79"/>
                <a:cs typeface="Aharoni" pitchFamily="2" charset="-79"/>
              </a:rPr>
              <a:t>Proceso de Iniciación: calentando motores. </a:t>
            </a:r>
          </a:p>
          <a:p>
            <a:pPr marL="0" indent="0" algn="just">
              <a:buNone/>
            </a:pPr>
            <a:r>
              <a:rPr lang="es-ES" sz="2800" b="1" dirty="0">
                <a:latin typeface="Aharoni" pitchFamily="2" charset="-79"/>
                <a:cs typeface="Aharoni" pitchFamily="2" charset="-79"/>
              </a:rPr>
              <a:t>       Algunas sugerencias.</a:t>
            </a:r>
          </a:p>
          <a:p>
            <a:pPr marL="0" indent="0" algn="just">
              <a:buNone/>
            </a:pPr>
            <a:endParaRPr lang="es-ES" sz="2000" b="1" dirty="0">
              <a:latin typeface="Aharoni" pitchFamily="2" charset="-79"/>
              <a:cs typeface="Aharoni" pitchFamily="2" charset="-79"/>
            </a:endParaRPr>
          </a:p>
          <a:p>
            <a:pPr algn="just"/>
            <a:r>
              <a:rPr lang="es-ES" sz="1600" b="1" dirty="0">
                <a:cs typeface="Aharoni" pitchFamily="2" charset="-79"/>
              </a:rPr>
              <a:t> Partiendo de la misma realidad de la parroquia, se ha de ir creando </a:t>
            </a:r>
            <a:r>
              <a:rPr lang="es-ES" sz="1600" b="1" u="sng" dirty="0">
                <a:cs typeface="Aharoni" pitchFamily="2" charset="-79"/>
              </a:rPr>
              <a:t>un ambiente</a:t>
            </a:r>
            <a:r>
              <a:rPr lang="es-ES" sz="1600" b="1" dirty="0">
                <a:cs typeface="Aharoni" pitchFamily="2" charset="-79"/>
              </a:rPr>
              <a:t> propicio para que </a:t>
            </a:r>
            <a:r>
              <a:rPr lang="es-ES" sz="1600" b="1" u="sng" dirty="0">
                <a:cs typeface="Aharoni" pitchFamily="2" charset="-79"/>
              </a:rPr>
              <a:t>las familias</a:t>
            </a:r>
            <a:r>
              <a:rPr lang="es-ES" sz="1600" b="1" dirty="0">
                <a:cs typeface="Aharoni" pitchFamily="2" charset="-79"/>
              </a:rPr>
              <a:t> se acerquen a la parroquia.</a:t>
            </a:r>
          </a:p>
          <a:p>
            <a:pPr algn="just"/>
            <a:r>
              <a:rPr lang="es-ES" sz="1600" b="1" dirty="0">
                <a:cs typeface="Aharoni" pitchFamily="2" charset="-79"/>
              </a:rPr>
              <a:t> Llamar a los EIPAF (equipos itinerantes de pastoral familiar). Imparten unas charlas para adultos, presentando el Directorio y facilitan asesoramiento y apoyo para la formación del equipo.</a:t>
            </a:r>
          </a:p>
          <a:p>
            <a:pPr algn="just"/>
            <a:r>
              <a:rPr lang="es-ES" sz="1600" b="1" dirty="0">
                <a:cs typeface="Aharoni" pitchFamily="2" charset="-79"/>
              </a:rPr>
              <a:t> Un objetivo clave de la pastoral familiar es “saber atraer” a los MATRIMONIOS JÓVENES. La experiencia nos dice que los </a:t>
            </a:r>
            <a:r>
              <a:rPr lang="es-ES" sz="1600" b="1" u="sng" dirty="0">
                <a:cs typeface="Aharoni" pitchFamily="2" charset="-79"/>
              </a:rPr>
              <a:t>recién casados</a:t>
            </a:r>
            <a:r>
              <a:rPr lang="es-ES" sz="1600" b="1" dirty="0">
                <a:cs typeface="Aharoni" pitchFamily="2" charset="-79"/>
              </a:rPr>
              <a:t> que pasan por nuestros “cursillos prematrimoniales”, viven un tipo de vida que no favorece su incorporación a la parroquia (los horarios del trabajo, la hipoteca, los niños,…).</a:t>
            </a:r>
          </a:p>
          <a:p>
            <a:pPr algn="just"/>
            <a:r>
              <a:rPr lang="es-ES" sz="1600" b="1" dirty="0">
                <a:cs typeface="Aharoni" pitchFamily="2" charset="-79"/>
              </a:rPr>
              <a:t>Quizás conviene invertir más esfuerzos en los PADRES DE LOS NIÑOS DE LA CATEQUESIS DE INFANCIA (DESPERTAR EN LA FE) Y LOS QUE SE ACERCAN A LAS CHARLAS </a:t>
            </a:r>
            <a:r>
              <a:rPr lang="fr-FR" sz="1600" b="1" dirty="0">
                <a:cs typeface="Aharoni" pitchFamily="2" charset="-79"/>
              </a:rPr>
              <a:t>PRE-BAUTISMAL.</a:t>
            </a:r>
          </a:p>
          <a:p>
            <a:pPr marL="0" indent="0" algn="ctr">
              <a:buNone/>
            </a:pPr>
            <a:r>
              <a:rPr lang="es-ES" sz="1600" b="1" dirty="0">
                <a:cs typeface="Aharoni" pitchFamily="2" charset="-79"/>
              </a:rPr>
              <a:t>    Con estos matrimonios conviene reunirse, conocerles personalmente, tratarles con gran           cordialidad, contar con ellos, involucrarles, ofrecerles medios de formación (a ellos les </a:t>
            </a:r>
            <a:r>
              <a:rPr lang="es-ES" sz="1600" b="1" dirty="0" err="1">
                <a:cs typeface="Aharoni" pitchFamily="2" charset="-79"/>
              </a:rPr>
              <a:t>interesa,pues</a:t>
            </a:r>
            <a:r>
              <a:rPr lang="es-ES" sz="1600" b="1" dirty="0">
                <a:cs typeface="Aharoni" pitchFamily="2" charset="-79"/>
              </a:rPr>
              <a:t> muchas veces se ven perdidos en su labor </a:t>
            </a:r>
            <a:r>
              <a:rPr lang="fr-FR" sz="1600" b="1" dirty="0" err="1">
                <a:cs typeface="Aharoni" pitchFamily="2" charset="-79"/>
              </a:rPr>
              <a:t>como</a:t>
            </a:r>
            <a:r>
              <a:rPr lang="fr-FR" sz="1600" b="1" dirty="0">
                <a:cs typeface="Aharoni" pitchFamily="2" charset="-79"/>
              </a:rPr>
              <a:t> </a:t>
            </a:r>
            <a:r>
              <a:rPr lang="fr-FR" sz="1600" b="1" dirty="0" err="1">
                <a:cs typeface="Aharoni" pitchFamily="2" charset="-79"/>
              </a:rPr>
              <a:t>padres</a:t>
            </a:r>
            <a:r>
              <a:rPr lang="fr-FR" sz="1600" b="1" dirty="0">
                <a:cs typeface="Aharoni" pitchFamily="2" charset="-79"/>
              </a:rPr>
              <a:t> « </a:t>
            </a:r>
            <a:r>
              <a:rPr lang="fr-FR" sz="1600" b="1" dirty="0" err="1">
                <a:cs typeface="Aharoni" pitchFamily="2" charset="-79"/>
              </a:rPr>
              <a:t>catequistas</a:t>
            </a:r>
            <a:r>
              <a:rPr lang="fr-FR" sz="1600" b="1" dirty="0">
                <a:cs typeface="Aharoni" pitchFamily="2" charset="-79"/>
              </a:rPr>
              <a:t> ».</a:t>
            </a:r>
          </a:p>
          <a:p>
            <a:pPr algn="just"/>
            <a:r>
              <a:rPr lang="es-ES" sz="1600" b="1" dirty="0">
                <a:cs typeface="Aharoni" pitchFamily="2" charset="-79"/>
              </a:rPr>
              <a:t> Es necesario que </a:t>
            </a:r>
            <a:r>
              <a:rPr lang="es-ES" sz="1600" b="1" u="sng" dirty="0">
                <a:cs typeface="Aharoni" pitchFamily="2" charset="-79"/>
              </a:rPr>
              <a:t>la evangelización de las familias</a:t>
            </a:r>
            <a:r>
              <a:rPr lang="es-ES" sz="1600" b="1" dirty="0">
                <a:cs typeface="Aharoni" pitchFamily="2" charset="-79"/>
              </a:rPr>
              <a:t> la hagan LAS MISMAS FAMILIAS CRISTIANAS. </a:t>
            </a:r>
            <a:r>
              <a:rPr lang="es-ES" sz="1600" b="1" u="sng" dirty="0">
                <a:cs typeface="Aharoni" pitchFamily="2" charset="-79"/>
              </a:rPr>
              <a:t>Su testimonio</a:t>
            </a:r>
            <a:r>
              <a:rPr lang="es-ES" sz="1600" b="1" dirty="0">
                <a:cs typeface="Aharoni" pitchFamily="2" charset="-79"/>
              </a:rPr>
              <a:t> es el arma más poderosa que tenemos. </a:t>
            </a:r>
            <a:r>
              <a:rPr lang="fr-FR" sz="1600" b="1" dirty="0" err="1">
                <a:cs typeface="Aharoni" pitchFamily="2" charset="-79"/>
              </a:rPr>
              <a:t>Ellas</a:t>
            </a:r>
            <a:r>
              <a:rPr lang="fr-FR" sz="1600" b="1" dirty="0">
                <a:cs typeface="Aharoni" pitchFamily="2" charset="-79"/>
              </a:rPr>
              <a:t> son </a:t>
            </a:r>
            <a:r>
              <a:rPr lang="fr-FR" sz="1600" b="1" u="sng" dirty="0">
                <a:cs typeface="Aharoni" pitchFamily="2" charset="-79"/>
              </a:rPr>
              <a:t>los </a:t>
            </a:r>
            <a:r>
              <a:rPr lang="fr-FR" sz="1600" b="1" u="sng" dirty="0" err="1">
                <a:cs typeface="Aharoni" pitchFamily="2" charset="-79"/>
              </a:rPr>
              <a:t>protagonistas</a:t>
            </a:r>
            <a:r>
              <a:rPr lang="fr-FR" sz="1600" b="1" dirty="0">
                <a:cs typeface="Aharoni" pitchFamily="2" charset="-79"/>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fr-FR" dirty="0"/>
          </a:p>
        </p:txBody>
      </p:sp>
      <p:sp>
        <p:nvSpPr>
          <p:cNvPr id="3" name="2 Marcador de contenido"/>
          <p:cNvSpPr>
            <a:spLocks noGrp="1"/>
          </p:cNvSpPr>
          <p:nvPr>
            <p:ph idx="1"/>
          </p:nvPr>
        </p:nvSpPr>
        <p:spPr>
          <a:xfrm>
            <a:off x="457200" y="332656"/>
            <a:ext cx="8229600" cy="6336704"/>
          </a:xfrm>
        </p:spPr>
        <p:txBody>
          <a:bodyPr>
            <a:noAutofit/>
          </a:bodyPr>
          <a:lstStyle/>
          <a:p>
            <a:pPr marL="0" indent="0">
              <a:buNone/>
            </a:pPr>
            <a:r>
              <a:rPr lang="es-ES" sz="4800" b="1" dirty="0">
                <a:latin typeface="Aharoni" pitchFamily="2" charset="-79"/>
                <a:cs typeface="Aharoni" pitchFamily="2" charset="-79"/>
              </a:rPr>
              <a:t>7 </a:t>
            </a:r>
            <a:r>
              <a:rPr lang="es-ES" sz="2400" b="1" dirty="0">
                <a:latin typeface="Aharoni" pitchFamily="2" charset="-79"/>
                <a:cs typeface="Aharoni" pitchFamily="2" charset="-79"/>
              </a:rPr>
              <a:t>Algunos detalles que puedes ir mejorando:</a:t>
            </a:r>
          </a:p>
          <a:p>
            <a:pPr marL="0" indent="0" algn="just">
              <a:buNone/>
            </a:pPr>
            <a:r>
              <a:rPr lang="es-ES" sz="2400" b="1" dirty="0">
                <a:cs typeface="Aharoni" pitchFamily="2" charset="-79"/>
              </a:rPr>
              <a:t>.   </a:t>
            </a:r>
            <a:r>
              <a:rPr lang="es-ES" sz="1600" b="1" dirty="0">
                <a:cs typeface="Aharoni" pitchFamily="2" charset="-79"/>
              </a:rPr>
              <a:t>Concibe tu parroquia como una “Familia de familias”. Trasmítelo a los demás.</a:t>
            </a:r>
          </a:p>
          <a:p>
            <a:pPr marL="0" indent="0" algn="just">
              <a:buNone/>
            </a:pPr>
            <a:r>
              <a:rPr lang="es-ES" sz="1600" b="1" dirty="0">
                <a:cs typeface="Aharoni" pitchFamily="2" charset="-79"/>
              </a:rPr>
              <a:t>       En los avisos: “esta semana los García bautizan a su hijo, los Pérez celebran sus bodas</a:t>
            </a:r>
          </a:p>
          <a:p>
            <a:pPr marL="0" indent="0" algn="just">
              <a:buNone/>
            </a:pPr>
            <a:r>
              <a:rPr lang="es-ES" sz="1600" b="1" dirty="0">
                <a:cs typeface="Aharoni" pitchFamily="2" charset="-79"/>
              </a:rPr>
              <a:t>       de plata, los Rodríguez celebran en enlace matrimonial de su hija, …”</a:t>
            </a:r>
          </a:p>
          <a:p>
            <a:pPr algn="just"/>
            <a:endParaRPr lang="es-ES" sz="1600" b="1" dirty="0">
              <a:cs typeface="Aharoni" pitchFamily="2" charset="-79"/>
            </a:endParaRPr>
          </a:p>
          <a:p>
            <a:pPr algn="just"/>
            <a:r>
              <a:rPr lang="es-ES" sz="1600" b="1" dirty="0">
                <a:cs typeface="Aharoni" pitchFamily="2" charset="-79"/>
              </a:rPr>
              <a:t>Que tu parroquia se convierta en un HOGAR. La disposición de los muebles, los cuadros, el patio, la guardería, la disposición de los bancos de la capilla, etc.</a:t>
            </a:r>
          </a:p>
          <a:p>
            <a:pPr marL="0" indent="0" algn="just">
              <a:buNone/>
            </a:pPr>
            <a:r>
              <a:rPr lang="es-ES" sz="1600" b="1" dirty="0">
                <a:cs typeface="Aharoni" pitchFamily="2" charset="-79"/>
              </a:rPr>
              <a:t>       ¿Están las familias cómodas en tu parroquia? </a:t>
            </a:r>
          </a:p>
          <a:p>
            <a:pPr marL="0" indent="0" algn="just">
              <a:buNone/>
            </a:pPr>
            <a:r>
              <a:rPr lang="es-ES" sz="1600" b="1" dirty="0">
                <a:cs typeface="Aharoni" pitchFamily="2" charset="-79"/>
              </a:rPr>
              <a:t>       ¿Pueden participar </a:t>
            </a:r>
            <a:r>
              <a:rPr lang="es-ES" sz="1600" b="1" u="sng" dirty="0">
                <a:cs typeface="Aharoni" pitchFamily="2" charset="-79"/>
              </a:rPr>
              <a:t>en familia</a:t>
            </a:r>
            <a:r>
              <a:rPr lang="es-ES" sz="1600" b="1" dirty="0">
                <a:cs typeface="Aharoni" pitchFamily="2" charset="-79"/>
              </a:rPr>
              <a:t> de </a:t>
            </a:r>
            <a:r>
              <a:rPr lang="fr-FR" sz="1600" b="1" dirty="0" err="1">
                <a:cs typeface="Aharoni" pitchFamily="2" charset="-79"/>
              </a:rPr>
              <a:t>algunas</a:t>
            </a:r>
            <a:r>
              <a:rPr lang="fr-FR" sz="1600" b="1" dirty="0">
                <a:cs typeface="Aharoni" pitchFamily="2" charset="-79"/>
              </a:rPr>
              <a:t> </a:t>
            </a:r>
            <a:r>
              <a:rPr lang="fr-FR" sz="1600" b="1" dirty="0" err="1">
                <a:cs typeface="Aharoni" pitchFamily="2" charset="-79"/>
              </a:rPr>
              <a:t>actividades</a:t>
            </a:r>
            <a:r>
              <a:rPr lang="fr-FR" sz="1600" b="1" dirty="0">
                <a:cs typeface="Aharoni" pitchFamily="2" charset="-79"/>
              </a:rPr>
              <a:t> que se </a:t>
            </a:r>
            <a:r>
              <a:rPr lang="fr-FR" sz="1600" b="1" dirty="0" err="1">
                <a:cs typeface="Aharoni" pitchFamily="2" charset="-79"/>
              </a:rPr>
              <a:t>organizan</a:t>
            </a:r>
            <a:r>
              <a:rPr lang="fr-FR" sz="1600" b="1" dirty="0">
                <a:cs typeface="Aharoni" pitchFamily="2" charset="-79"/>
              </a:rPr>
              <a:t>?...</a:t>
            </a:r>
          </a:p>
          <a:p>
            <a:pPr algn="just"/>
            <a:endParaRPr lang="fr-FR" sz="1600" b="1" dirty="0">
              <a:cs typeface="Aharoni" pitchFamily="2" charset="-79"/>
            </a:endParaRPr>
          </a:p>
          <a:p>
            <a:pPr algn="just"/>
            <a:r>
              <a:rPr lang="es-ES" sz="1600" b="1" dirty="0">
                <a:cs typeface="Aharoni" pitchFamily="2" charset="-79"/>
              </a:rPr>
              <a:t>Algunas familias no se pueden acercar a la parroquia por diversos motivos. ¿Porqué no acercarte tú a su casa? A preparar alguna celebración próxima, a bendecirles la casa, a visitar un enfermo, alguna celebración familiar …</a:t>
            </a:r>
          </a:p>
          <a:p>
            <a:pPr marL="0" indent="0" algn="just">
              <a:buNone/>
            </a:pPr>
            <a:r>
              <a:rPr lang="es-ES" sz="1600" b="1" dirty="0">
                <a:cs typeface="Aharoni" pitchFamily="2" charset="-79"/>
              </a:rPr>
              <a:t>       Allí podrás detectar sus necesidades y hacerles nuevas propuestas.</a:t>
            </a:r>
          </a:p>
          <a:p>
            <a:pPr marL="0" indent="0" algn="just">
              <a:buNone/>
            </a:pPr>
            <a:r>
              <a:rPr lang="es-ES" sz="1600" b="1" dirty="0">
                <a:cs typeface="Aharoni" pitchFamily="2" charset="-79"/>
              </a:rPr>
              <a:t>       Te puede acompañar alguna familia del equipo de Pastoral Familiar.</a:t>
            </a:r>
          </a:p>
          <a:p>
            <a:pPr algn="just"/>
            <a:endParaRPr lang="es-ES" sz="1600" b="1" dirty="0">
              <a:cs typeface="Aharoni" pitchFamily="2" charset="-79"/>
            </a:endParaRPr>
          </a:p>
          <a:p>
            <a:pPr algn="just"/>
            <a:r>
              <a:rPr lang="es-ES" sz="1600" b="1" dirty="0">
                <a:cs typeface="Aharoni" pitchFamily="2" charset="-79"/>
              </a:rPr>
              <a:t> Cuidar la Eucaristía dominical, verdadero </a:t>
            </a:r>
            <a:r>
              <a:rPr lang="es-ES" sz="1600" b="1" u="sng" dirty="0">
                <a:cs typeface="Aharoni" pitchFamily="2" charset="-79"/>
              </a:rPr>
              <a:t>centro de la pastoral familiar</a:t>
            </a:r>
            <a:r>
              <a:rPr lang="es-ES" sz="1600" b="1" dirty="0">
                <a:cs typeface="Aharoni" pitchFamily="2" charset="-79"/>
              </a:rPr>
              <a:t>. Puedes</a:t>
            </a:r>
          </a:p>
          <a:p>
            <a:pPr marL="0" indent="0" algn="just">
              <a:buNone/>
            </a:pPr>
            <a:r>
              <a:rPr lang="es-ES" sz="1600" b="1" dirty="0">
                <a:cs typeface="Aharoni" pitchFamily="2" charset="-79"/>
              </a:rPr>
              <a:t>         tratar, en la predicación, de los temas que afectan más directamente a la familia.</a:t>
            </a:r>
            <a:endParaRPr lang="fr-FR" sz="1600" b="1" dirty="0">
              <a:cs typeface="Aharoni" pitchFamily="2" charset="-79"/>
            </a:endParaRPr>
          </a:p>
          <a:p>
            <a:endParaRPr lang="fr-FR" sz="1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fr-FR"/>
          </a:p>
        </p:txBody>
      </p:sp>
      <p:sp>
        <p:nvSpPr>
          <p:cNvPr id="3" name="2 Marcador de contenido"/>
          <p:cNvSpPr>
            <a:spLocks noGrp="1"/>
          </p:cNvSpPr>
          <p:nvPr>
            <p:ph idx="1"/>
          </p:nvPr>
        </p:nvSpPr>
        <p:spPr>
          <a:xfrm>
            <a:off x="467544" y="332657"/>
            <a:ext cx="8229600" cy="6525344"/>
          </a:xfrm>
        </p:spPr>
        <p:txBody>
          <a:bodyPr>
            <a:noAutofit/>
          </a:bodyPr>
          <a:lstStyle/>
          <a:p>
            <a:pPr>
              <a:buNone/>
            </a:pPr>
            <a:r>
              <a:rPr lang="es-ES" sz="5400" b="1" dirty="0">
                <a:latin typeface="Aharoni" pitchFamily="2" charset="-79"/>
                <a:cs typeface="Aharoni" pitchFamily="2" charset="-79"/>
              </a:rPr>
              <a:t>8</a:t>
            </a:r>
            <a:r>
              <a:rPr lang="es-ES" sz="2400" b="1" dirty="0">
                <a:latin typeface="Aharoni" pitchFamily="2" charset="-79"/>
                <a:cs typeface="Aharoni" pitchFamily="2" charset="-79"/>
              </a:rPr>
              <a:t>   Con el equipo de Pastoral Familiar Parroquial,</a:t>
            </a:r>
          </a:p>
          <a:p>
            <a:pPr>
              <a:buNone/>
            </a:pPr>
            <a:r>
              <a:rPr lang="fr-FR" sz="1600" b="1" dirty="0">
                <a:latin typeface="Aharoni" pitchFamily="2" charset="-79"/>
                <a:cs typeface="Aharoni" pitchFamily="2" charset="-79"/>
              </a:rPr>
              <a:t>      </a:t>
            </a:r>
            <a:r>
              <a:rPr lang="fr-FR" sz="1600" b="1" dirty="0" err="1">
                <a:cs typeface="Aharoni" pitchFamily="2" charset="-79"/>
              </a:rPr>
              <a:t>Puedes</a:t>
            </a:r>
            <a:r>
              <a:rPr lang="fr-FR" sz="1600" b="1" dirty="0">
                <a:cs typeface="Aharoni" pitchFamily="2" charset="-79"/>
              </a:rPr>
              <a:t> </a:t>
            </a:r>
            <a:r>
              <a:rPr lang="fr-FR" sz="1600" b="1" dirty="0" err="1">
                <a:cs typeface="Aharoni" pitchFamily="2" charset="-79"/>
              </a:rPr>
              <a:t>organizar</a:t>
            </a:r>
            <a:r>
              <a:rPr lang="fr-FR" sz="1600" b="1" dirty="0">
                <a:cs typeface="Aharoni" pitchFamily="2" charset="-79"/>
              </a:rPr>
              <a:t>:</a:t>
            </a:r>
          </a:p>
          <a:p>
            <a:endParaRPr lang="fr-FR" sz="1600" b="1" dirty="0">
              <a:cs typeface="Aharoni" pitchFamily="2" charset="-79"/>
            </a:endParaRPr>
          </a:p>
          <a:p>
            <a:pPr algn="just"/>
            <a:r>
              <a:rPr lang="es-ES" sz="1600" b="1" dirty="0">
                <a:cs typeface="Aharoni" pitchFamily="2" charset="-79"/>
              </a:rPr>
              <a:t>Grupos de matrimonios, buscando un temario atractivo. Es fundamental tener servicio de guardería para los matrimonios con niños pequeños.</a:t>
            </a:r>
          </a:p>
          <a:p>
            <a:pPr marL="0" indent="0" algn="just">
              <a:buNone/>
            </a:pPr>
            <a:r>
              <a:rPr lang="es-ES" sz="1600" b="1" dirty="0">
                <a:cs typeface="Aharoni" pitchFamily="2" charset="-79"/>
              </a:rPr>
              <a:t>       Muchos matrimonios se quedan en casa, porque no les </a:t>
            </a:r>
            <a:r>
              <a:rPr lang="fr-FR" sz="1600" b="1" dirty="0" err="1">
                <a:cs typeface="Aharoni" pitchFamily="2" charset="-79"/>
              </a:rPr>
              <a:t>ofrecemos</a:t>
            </a:r>
            <a:r>
              <a:rPr lang="fr-FR" sz="1600" b="1" dirty="0">
                <a:cs typeface="Aharoni" pitchFamily="2" charset="-79"/>
              </a:rPr>
              <a:t> este </a:t>
            </a:r>
            <a:r>
              <a:rPr lang="fr-FR" sz="1600" b="1" dirty="0" err="1">
                <a:cs typeface="Aharoni" pitchFamily="2" charset="-79"/>
              </a:rPr>
              <a:t>valioso</a:t>
            </a:r>
            <a:r>
              <a:rPr lang="fr-FR" sz="1600" b="1" dirty="0">
                <a:cs typeface="Aharoni" pitchFamily="2" charset="-79"/>
              </a:rPr>
              <a:t> </a:t>
            </a:r>
            <a:r>
              <a:rPr lang="fr-FR" sz="1600" b="1" dirty="0" err="1">
                <a:cs typeface="Aharoni" pitchFamily="2" charset="-79"/>
              </a:rPr>
              <a:t>servicio</a:t>
            </a:r>
            <a:r>
              <a:rPr lang="fr-FR" sz="1600" b="1" dirty="0">
                <a:cs typeface="Aharoni" pitchFamily="2" charset="-79"/>
              </a:rPr>
              <a:t>.</a:t>
            </a:r>
          </a:p>
          <a:p>
            <a:pPr marL="0" indent="0" algn="just">
              <a:buNone/>
            </a:pPr>
            <a:endParaRPr lang="fr-FR" sz="1600" b="1" dirty="0">
              <a:cs typeface="Aharoni" pitchFamily="2" charset="-79"/>
            </a:endParaRPr>
          </a:p>
          <a:p>
            <a:pPr algn="just"/>
            <a:r>
              <a:rPr lang="es-ES" sz="1600" b="1" dirty="0">
                <a:cs typeface="Aharoni" pitchFamily="2" charset="-79"/>
              </a:rPr>
              <a:t> Cursos de educación afectivo-sexual para catequistas, padres, educadores, adolescentes y jóvenes, para “aprender a </a:t>
            </a:r>
            <a:r>
              <a:rPr lang="fr-FR" sz="1600" b="1" dirty="0" err="1">
                <a:cs typeface="Aharoni" pitchFamily="2" charset="-79"/>
              </a:rPr>
              <a:t>amar</a:t>
            </a:r>
            <a:r>
              <a:rPr lang="fr-FR" sz="1600" b="1" dirty="0">
                <a:cs typeface="Aharoni" pitchFamily="2" charset="-79"/>
              </a:rPr>
              <a:t>”.</a:t>
            </a:r>
          </a:p>
          <a:p>
            <a:pPr algn="just"/>
            <a:endParaRPr lang="fr-FR" sz="1600" b="1" dirty="0">
              <a:cs typeface="Aharoni" pitchFamily="2" charset="-79"/>
            </a:endParaRPr>
          </a:p>
          <a:p>
            <a:pPr algn="just"/>
            <a:r>
              <a:rPr lang="es-ES" sz="1600" b="1" dirty="0">
                <a:cs typeface="Aharoni" pitchFamily="2" charset="-79"/>
              </a:rPr>
              <a:t>Grupos de novios con un itinerario amplio. “Uno y uno”. Todos sabemos que los “cursillos” prematrimoniales son muy importantes, pero éstos grupos de novios, aunque tengan un número de miembros muy reducido, pueden ser más eficaces para preparar la vida matrimonial y para presentar la Regulación Natural de la Fertilidad.</a:t>
            </a:r>
          </a:p>
          <a:p>
            <a:pPr marL="0" indent="0" algn="just">
              <a:buNone/>
            </a:pPr>
            <a:r>
              <a:rPr lang="es-ES" sz="1600" b="1" dirty="0">
                <a:cs typeface="Aharoni" pitchFamily="2" charset="-79"/>
              </a:rPr>
              <a:t>       Serán los futuros matrimonios jóvenes los que podrán atraer a otros matrimonios jóvenes.</a:t>
            </a:r>
          </a:p>
          <a:p>
            <a:pPr marL="0" indent="0" algn="just">
              <a:buNone/>
            </a:pPr>
            <a:endParaRPr lang="es-ES" sz="1600" b="1" dirty="0">
              <a:cs typeface="Aharoni" pitchFamily="2" charset="-79"/>
            </a:endParaRPr>
          </a:p>
          <a:p>
            <a:pPr algn="just"/>
            <a:r>
              <a:rPr lang="es-ES" sz="1600" b="1" dirty="0">
                <a:cs typeface="Aharoni" pitchFamily="2" charset="-79"/>
              </a:rPr>
              <a:t>Excursiones familiares, Peregrinaciones, Romerías. El objetivo es “meter en el autobús” a todos los miembros de la familia, desde el </a:t>
            </a:r>
            <a:r>
              <a:rPr lang="fr-FR" sz="1600" b="1" dirty="0" err="1">
                <a:cs typeface="Aharoni" pitchFamily="2" charset="-79"/>
              </a:rPr>
              <a:t>bebé</a:t>
            </a:r>
            <a:r>
              <a:rPr lang="fr-FR" sz="1600" b="1" dirty="0">
                <a:cs typeface="Aharoni" pitchFamily="2" charset="-79"/>
              </a:rPr>
              <a:t> </a:t>
            </a:r>
            <a:r>
              <a:rPr lang="fr-FR" sz="1600" b="1" dirty="0" err="1">
                <a:cs typeface="Aharoni" pitchFamily="2" charset="-79"/>
              </a:rPr>
              <a:t>hasta</a:t>
            </a:r>
            <a:r>
              <a:rPr lang="fr-FR" sz="1600" b="1" dirty="0">
                <a:cs typeface="Aharoni" pitchFamily="2" charset="-79"/>
              </a:rPr>
              <a:t> los </a:t>
            </a:r>
            <a:r>
              <a:rPr lang="fr-FR" sz="1600" b="1" dirty="0" err="1">
                <a:cs typeface="Aharoni" pitchFamily="2" charset="-79"/>
              </a:rPr>
              <a:t>abuelos</a:t>
            </a:r>
            <a:r>
              <a:rPr lang="fr-FR" sz="1600" b="1" dirty="0">
                <a:cs typeface="Aharoni" pitchFamily="2" charset="-79"/>
              </a:rPr>
              <a:t>…</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1926</Words>
  <Application>Microsoft Office PowerPoint</Application>
  <PresentationFormat>Presentación en pantalla (4:3)</PresentationFormat>
  <Paragraphs>107</Paragraphs>
  <Slides>12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12</vt:i4>
      </vt:variant>
    </vt:vector>
  </HeadingPairs>
  <TitlesOfParts>
    <vt:vector size="17" baseType="lpstr">
      <vt:lpstr>Aharoni</vt:lpstr>
      <vt:lpstr>Arial</vt:lpstr>
      <vt:lpstr>Arial Black</vt:lpstr>
      <vt:lpstr>Calibri</vt:lpstr>
      <vt:lpstr>Tema de Office</vt:lpstr>
      <vt:lpstr>PASTORAL FAMILIAR PARROQUIAL : 10 IDEAS  1ª Entender adecuadamente la Pastoral Familiar.  2ª Entonces, ¿en qué consiste?.  3ª ¿Cuál es el objetivo último de la Pastoral Familiar?.  4ª ¿Cómo se puede llevar acabo?.  5ª Formar el equipo de Pastoral Familiar Parroquial.  6ª Proceso de Iniciación: calentando motores.      Algunas sugerencias.  7ª Algunos detalles que puedes ir mejorando.  8ª Con el equipo de Pastoral Familiar Parroquial,       puedes organizar...  9ª Cauces de formación para sacerdotes y seglares.  10ª Otros servicios diocesanos.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PASTORAL FAMILIAR PARROQUIAL : 10 IDEAS  1ª Entender adecuadamente la pastoral familiar.  2ª Entonces, ¿en qué consiste?.  3ª ¿Cuál es el objetivo últimode la pastoral familiar?.  4ª ¿Cómo se puede llevar acabo?.  5ª Formar el equipo dePastoral Familiar Parroquial.  6ª Proceso de Iniciación:calentando motores. Algunas sugerencias.  7ª Algunos detalles quepuedes ir mejorando.  8ª Con el equipo de PastoralFamiliar Parroquial, puedesorganizar...  9ª Cauces de formación parasacerdotes y seglares.  10ª Otros servicios diocesanos.</dc:title>
  <dc:creator>USUARIO</dc:creator>
  <cp:lastModifiedBy>Carlos García Lasheras</cp:lastModifiedBy>
  <cp:revision>32</cp:revision>
  <dcterms:created xsi:type="dcterms:W3CDTF">2018-04-06T21:30:20Z</dcterms:created>
  <dcterms:modified xsi:type="dcterms:W3CDTF">2019-02-12T12:53:31Z</dcterms:modified>
</cp:coreProperties>
</file>